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56" r:id="rId2"/>
    <p:sldId id="260" r:id="rId3"/>
    <p:sldId id="261" r:id="rId4"/>
    <p:sldId id="262" r:id="rId5"/>
    <p:sldId id="263" r:id="rId6"/>
    <p:sldId id="264" r:id="rId7"/>
    <p:sldId id="257" r:id="rId8"/>
    <p:sldId id="291" r:id="rId9"/>
    <p:sldId id="258" r:id="rId10"/>
    <p:sldId id="259"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2" r:id="rId37"/>
    <p:sldId id="293" r:id="rId38"/>
    <p:sldId id="294" r:id="rId39"/>
    <p:sldId id="295" r:id="rId40"/>
    <p:sldId id="296" r:id="rId41"/>
    <p:sldId id="297" r:id="rId42"/>
    <p:sldId id="298" r:id="rId43"/>
    <p:sldId id="310" r:id="rId44"/>
    <p:sldId id="306" r:id="rId45"/>
    <p:sldId id="300" r:id="rId46"/>
    <p:sldId id="301" r:id="rId47"/>
    <p:sldId id="308" r:id="rId48"/>
    <p:sldId id="305" r:id="rId49"/>
    <p:sldId id="312" r:id="rId50"/>
    <p:sldId id="307" r:id="rId51"/>
    <p:sldId id="309" r:id="rId52"/>
    <p:sldId id="311" r:id="rId53"/>
    <p:sldId id="299" r:id="rId54"/>
    <p:sldId id="320" r:id="rId55"/>
    <p:sldId id="303" r:id="rId56"/>
    <p:sldId id="318" r:id="rId57"/>
    <p:sldId id="319" r:id="rId58"/>
    <p:sldId id="304" r:id="rId59"/>
    <p:sldId id="313" r:id="rId60"/>
    <p:sldId id="314" r:id="rId61"/>
    <p:sldId id="315" r:id="rId62"/>
    <p:sldId id="316" r:id="rId63"/>
    <p:sldId id="321" r:id="rId64"/>
    <p:sldId id="322" r:id="rId65"/>
    <p:sldId id="323" r:id="rId66"/>
    <p:sldId id="317"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p:scale>
          <a:sx n="65" d="100"/>
          <a:sy n="65" d="100"/>
        </p:scale>
        <p:origin x="-1536" y="-204"/>
      </p:cViewPr>
      <p:guideLst>
        <p:guide orient="horz" pos="2160"/>
        <p:guide pos="2880"/>
      </p:guideLst>
    </p:cSldViewPr>
  </p:slideViewPr>
  <p:notesTextViewPr>
    <p:cViewPr>
      <p:scale>
        <a:sx n="1" d="1"/>
        <a:sy n="1" d="1"/>
      </p:scale>
      <p:origin x="0" y="0"/>
    </p:cViewPr>
  </p:notesTextViewPr>
  <p:sorterViewPr>
    <p:cViewPr>
      <p:scale>
        <a:sx n="100" d="100"/>
        <a:sy n="100" d="100"/>
      </p:scale>
      <p:origin x="0" y="188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03EC16-AEF9-4E67-9E61-FB5521F2C565}" type="datetimeFigureOut">
              <a:rPr lang="en-US" smtClean="0"/>
              <a:t>2/18/2017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3949CF-92AD-4D07-9CE0-986840154DA1}" type="slidenum">
              <a:rPr lang="en-US" smtClean="0"/>
              <a:t>‹#›</a:t>
            </a:fld>
            <a:endParaRPr lang="en-US" dirty="0"/>
          </a:p>
        </p:txBody>
      </p:sp>
    </p:spTree>
    <p:extLst>
      <p:ext uri="{BB962C8B-B14F-4D97-AF65-F5344CB8AC3E}">
        <p14:creationId xmlns:p14="http://schemas.microsoft.com/office/powerpoint/2010/main" val="1959639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Emory</a:t>
            </a:r>
            <a:r>
              <a:rPr lang="en-US" baseline="0" dirty="0" smtClean="0"/>
              <a:t> &amp; Henry College Lyceum, February 2017</a:t>
            </a:r>
            <a:endParaRPr lang="en-US" dirty="0"/>
          </a:p>
        </p:txBody>
      </p:sp>
      <p:sp>
        <p:nvSpPr>
          <p:cNvPr id="4" name="Slide Number Placeholder 3"/>
          <p:cNvSpPr>
            <a:spLocks noGrp="1"/>
          </p:cNvSpPr>
          <p:nvPr>
            <p:ph type="sldNum" sz="quarter" idx="10"/>
          </p:nvPr>
        </p:nvSpPr>
        <p:spPr/>
        <p:txBody>
          <a:bodyPr/>
          <a:lstStyle/>
          <a:p>
            <a:fld id="{DF3949CF-92AD-4D07-9CE0-986840154DA1}" type="slidenum">
              <a:rPr lang="en-US" smtClean="0"/>
              <a:t>1</a:t>
            </a:fld>
            <a:endParaRPr lang="en-US" dirty="0"/>
          </a:p>
        </p:txBody>
      </p:sp>
    </p:spTree>
    <p:extLst>
      <p:ext uri="{BB962C8B-B14F-4D97-AF65-F5344CB8AC3E}">
        <p14:creationId xmlns:p14="http://schemas.microsoft.com/office/powerpoint/2010/main" val="550759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3949CF-92AD-4D07-9CE0-986840154DA1}" type="slidenum">
              <a:rPr lang="en-US" smtClean="0"/>
              <a:t>13</a:t>
            </a:fld>
            <a:endParaRPr lang="en-US"/>
          </a:p>
        </p:txBody>
      </p:sp>
    </p:spTree>
    <p:extLst>
      <p:ext uri="{BB962C8B-B14F-4D97-AF65-F5344CB8AC3E}">
        <p14:creationId xmlns:p14="http://schemas.microsoft.com/office/powerpoint/2010/main" val="1803059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a:t>
            </a:r>
            <a:r>
              <a:rPr lang="en-US" baseline="0" dirty="0" smtClean="0"/>
              <a:t> is of Steve Bannon from Breitbart.</a:t>
            </a:r>
            <a:endParaRPr lang="en-US" dirty="0"/>
          </a:p>
        </p:txBody>
      </p:sp>
      <p:sp>
        <p:nvSpPr>
          <p:cNvPr id="4" name="Slide Number Placeholder 3"/>
          <p:cNvSpPr>
            <a:spLocks noGrp="1"/>
          </p:cNvSpPr>
          <p:nvPr>
            <p:ph type="sldNum" sz="quarter" idx="10"/>
          </p:nvPr>
        </p:nvSpPr>
        <p:spPr/>
        <p:txBody>
          <a:bodyPr/>
          <a:lstStyle/>
          <a:p>
            <a:fld id="{DF3949CF-92AD-4D07-9CE0-986840154DA1}" type="slidenum">
              <a:rPr lang="en-US" smtClean="0"/>
              <a:t>14</a:t>
            </a:fld>
            <a:endParaRPr lang="en-US" dirty="0"/>
          </a:p>
        </p:txBody>
      </p:sp>
    </p:spTree>
    <p:extLst>
      <p:ext uri="{BB962C8B-B14F-4D97-AF65-F5344CB8AC3E}">
        <p14:creationId xmlns:p14="http://schemas.microsoft.com/office/powerpoint/2010/main" val="1263901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3949CF-92AD-4D07-9CE0-986840154DA1}" type="slidenum">
              <a:rPr lang="en-US" smtClean="0"/>
              <a:t>15</a:t>
            </a:fld>
            <a:endParaRPr lang="en-US" dirty="0"/>
          </a:p>
        </p:txBody>
      </p:sp>
    </p:spTree>
    <p:extLst>
      <p:ext uri="{BB962C8B-B14F-4D97-AF65-F5344CB8AC3E}">
        <p14:creationId xmlns:p14="http://schemas.microsoft.com/office/powerpoint/2010/main" val="1125130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3949CF-92AD-4D07-9CE0-986840154DA1}" type="slidenum">
              <a:rPr lang="en-US" smtClean="0"/>
              <a:t>25</a:t>
            </a:fld>
            <a:endParaRPr lang="en-US" dirty="0"/>
          </a:p>
        </p:txBody>
      </p:sp>
    </p:spTree>
    <p:extLst>
      <p:ext uri="{BB962C8B-B14F-4D97-AF65-F5344CB8AC3E}">
        <p14:creationId xmlns:p14="http://schemas.microsoft.com/office/powerpoint/2010/main" val="2222177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3949CF-92AD-4D07-9CE0-986840154DA1}" type="slidenum">
              <a:rPr lang="en-US" smtClean="0"/>
              <a:t>28</a:t>
            </a:fld>
            <a:endParaRPr lang="en-US" dirty="0"/>
          </a:p>
        </p:txBody>
      </p:sp>
    </p:spTree>
    <p:extLst>
      <p:ext uri="{BB962C8B-B14F-4D97-AF65-F5344CB8AC3E}">
        <p14:creationId xmlns:p14="http://schemas.microsoft.com/office/powerpoint/2010/main" val="2434231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3949CF-92AD-4D07-9CE0-986840154DA1}" type="slidenum">
              <a:rPr lang="en-US" smtClean="0"/>
              <a:t>48</a:t>
            </a:fld>
            <a:endParaRPr lang="en-US" dirty="0"/>
          </a:p>
        </p:txBody>
      </p:sp>
    </p:spTree>
    <p:extLst>
      <p:ext uri="{BB962C8B-B14F-4D97-AF65-F5344CB8AC3E}">
        <p14:creationId xmlns:p14="http://schemas.microsoft.com/office/powerpoint/2010/main" val="3243536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3949CF-92AD-4D07-9CE0-986840154DA1}" type="slidenum">
              <a:rPr lang="en-US" smtClean="0"/>
              <a:t>49</a:t>
            </a:fld>
            <a:endParaRPr lang="en-US" dirty="0"/>
          </a:p>
        </p:txBody>
      </p:sp>
    </p:spTree>
    <p:extLst>
      <p:ext uri="{BB962C8B-B14F-4D97-AF65-F5344CB8AC3E}">
        <p14:creationId xmlns:p14="http://schemas.microsoft.com/office/powerpoint/2010/main" val="132696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3949CF-92AD-4D07-9CE0-986840154DA1}" type="slidenum">
              <a:rPr lang="en-US" smtClean="0"/>
              <a:t>66</a:t>
            </a:fld>
            <a:endParaRPr lang="en-US" dirty="0"/>
          </a:p>
        </p:txBody>
      </p:sp>
    </p:spTree>
    <p:extLst>
      <p:ext uri="{BB962C8B-B14F-4D97-AF65-F5344CB8AC3E}">
        <p14:creationId xmlns:p14="http://schemas.microsoft.com/office/powerpoint/2010/main" val="3240396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486E906-2666-42C0-9E3E-ABCEC20F68AB}" type="datetimeFigureOut">
              <a:rPr lang="en-US" smtClean="0"/>
              <a:t>2/18/2017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3B64AE-C6E3-4F27-A7B9-1075A2BFB04F}" type="slidenum">
              <a:rPr lang="en-US" smtClean="0"/>
              <a:t>‹#›</a:t>
            </a:fld>
            <a:endParaRPr lang="en-US" dirty="0"/>
          </a:p>
        </p:txBody>
      </p:sp>
    </p:spTree>
    <p:extLst>
      <p:ext uri="{BB962C8B-B14F-4D97-AF65-F5344CB8AC3E}">
        <p14:creationId xmlns:p14="http://schemas.microsoft.com/office/powerpoint/2010/main" val="1684716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86E906-2666-42C0-9E3E-ABCEC20F68AB}" type="datetimeFigureOut">
              <a:rPr lang="en-US" smtClean="0"/>
              <a:t>2/18/2017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3B64AE-C6E3-4F27-A7B9-1075A2BFB04F}" type="slidenum">
              <a:rPr lang="en-US" smtClean="0"/>
              <a:t>‹#›</a:t>
            </a:fld>
            <a:endParaRPr lang="en-US" dirty="0"/>
          </a:p>
        </p:txBody>
      </p:sp>
    </p:spTree>
    <p:extLst>
      <p:ext uri="{BB962C8B-B14F-4D97-AF65-F5344CB8AC3E}">
        <p14:creationId xmlns:p14="http://schemas.microsoft.com/office/powerpoint/2010/main" val="605733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86E906-2666-42C0-9E3E-ABCEC20F68AB}" type="datetimeFigureOut">
              <a:rPr lang="en-US" smtClean="0"/>
              <a:t>2/18/2017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3B64AE-C6E3-4F27-A7B9-1075A2BFB04F}" type="slidenum">
              <a:rPr lang="en-US" smtClean="0"/>
              <a:t>‹#›</a:t>
            </a:fld>
            <a:endParaRPr lang="en-US" dirty="0"/>
          </a:p>
        </p:txBody>
      </p:sp>
    </p:spTree>
    <p:extLst>
      <p:ext uri="{BB962C8B-B14F-4D97-AF65-F5344CB8AC3E}">
        <p14:creationId xmlns:p14="http://schemas.microsoft.com/office/powerpoint/2010/main" val="1845483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486E906-2666-42C0-9E3E-ABCEC20F68AB}" type="datetimeFigureOut">
              <a:rPr lang="en-US" smtClean="0"/>
              <a:t>2/18/2017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3B64AE-C6E3-4F27-A7B9-1075A2BFB04F}" type="slidenum">
              <a:rPr lang="en-US" smtClean="0"/>
              <a:t>‹#›</a:t>
            </a:fld>
            <a:endParaRPr lang="en-US" dirty="0"/>
          </a:p>
        </p:txBody>
      </p:sp>
    </p:spTree>
    <p:extLst>
      <p:ext uri="{BB962C8B-B14F-4D97-AF65-F5344CB8AC3E}">
        <p14:creationId xmlns:p14="http://schemas.microsoft.com/office/powerpoint/2010/main" val="4262016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486E906-2666-42C0-9E3E-ABCEC20F68AB}" type="datetimeFigureOut">
              <a:rPr lang="en-US" smtClean="0"/>
              <a:t>2/18/2017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A3B64AE-C6E3-4F27-A7B9-1075A2BFB04F}" type="slidenum">
              <a:rPr lang="en-US" smtClean="0"/>
              <a:t>‹#›</a:t>
            </a:fld>
            <a:endParaRPr lang="en-US" dirty="0"/>
          </a:p>
        </p:txBody>
      </p:sp>
    </p:spTree>
    <p:extLst>
      <p:ext uri="{BB962C8B-B14F-4D97-AF65-F5344CB8AC3E}">
        <p14:creationId xmlns:p14="http://schemas.microsoft.com/office/powerpoint/2010/main" val="3845826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486E906-2666-42C0-9E3E-ABCEC20F68AB}" type="datetimeFigureOut">
              <a:rPr lang="en-US" smtClean="0"/>
              <a:t>2/18/2017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A3B64AE-C6E3-4F27-A7B9-1075A2BFB04F}" type="slidenum">
              <a:rPr lang="en-US" smtClean="0"/>
              <a:t>‹#›</a:t>
            </a:fld>
            <a:endParaRPr lang="en-US" dirty="0"/>
          </a:p>
        </p:txBody>
      </p:sp>
    </p:spTree>
    <p:extLst>
      <p:ext uri="{BB962C8B-B14F-4D97-AF65-F5344CB8AC3E}">
        <p14:creationId xmlns:p14="http://schemas.microsoft.com/office/powerpoint/2010/main" val="3874068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86E906-2666-42C0-9E3E-ABCEC20F68AB}" type="datetimeFigureOut">
              <a:rPr lang="en-US" smtClean="0"/>
              <a:t>2/18/2017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A3B64AE-C6E3-4F27-A7B9-1075A2BFB04F}" type="slidenum">
              <a:rPr lang="en-US" smtClean="0"/>
              <a:t>‹#›</a:t>
            </a:fld>
            <a:endParaRPr lang="en-US" dirty="0"/>
          </a:p>
        </p:txBody>
      </p:sp>
    </p:spTree>
    <p:extLst>
      <p:ext uri="{BB962C8B-B14F-4D97-AF65-F5344CB8AC3E}">
        <p14:creationId xmlns:p14="http://schemas.microsoft.com/office/powerpoint/2010/main" val="1946861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86E906-2666-42C0-9E3E-ABCEC20F68AB}" type="datetimeFigureOut">
              <a:rPr lang="en-US" smtClean="0"/>
              <a:t>2/18/2017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3B64AE-C6E3-4F27-A7B9-1075A2BFB04F}" type="slidenum">
              <a:rPr lang="en-US" smtClean="0"/>
              <a:t>‹#›</a:t>
            </a:fld>
            <a:endParaRPr lang="en-US" dirty="0"/>
          </a:p>
        </p:txBody>
      </p:sp>
    </p:spTree>
    <p:extLst>
      <p:ext uri="{BB962C8B-B14F-4D97-AF65-F5344CB8AC3E}">
        <p14:creationId xmlns:p14="http://schemas.microsoft.com/office/powerpoint/2010/main" val="1297711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86E906-2666-42C0-9E3E-ABCEC20F68AB}" type="datetimeFigureOut">
              <a:rPr lang="en-US" smtClean="0"/>
              <a:t>2/18/2017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3B64AE-C6E3-4F27-A7B9-1075A2BFB04F}" type="slidenum">
              <a:rPr lang="en-US" smtClean="0"/>
              <a:t>‹#›</a:t>
            </a:fld>
            <a:endParaRPr lang="en-US" dirty="0"/>
          </a:p>
        </p:txBody>
      </p:sp>
    </p:spTree>
    <p:extLst>
      <p:ext uri="{BB962C8B-B14F-4D97-AF65-F5344CB8AC3E}">
        <p14:creationId xmlns:p14="http://schemas.microsoft.com/office/powerpoint/2010/main" val="3244126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86E906-2666-42C0-9E3E-ABCEC20F68AB}" type="datetimeFigureOut">
              <a:rPr lang="en-US" smtClean="0"/>
              <a:t>2/18/2017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3B64AE-C6E3-4F27-A7B9-1075A2BFB04F}" type="slidenum">
              <a:rPr lang="en-US" smtClean="0"/>
              <a:t>‹#›</a:t>
            </a:fld>
            <a:endParaRPr lang="en-US" dirty="0"/>
          </a:p>
        </p:txBody>
      </p:sp>
    </p:spTree>
    <p:extLst>
      <p:ext uri="{BB962C8B-B14F-4D97-AF65-F5344CB8AC3E}">
        <p14:creationId xmlns:p14="http://schemas.microsoft.com/office/powerpoint/2010/main" val="510681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86E906-2666-42C0-9E3E-ABCEC20F68AB}" type="datetimeFigureOut">
              <a:rPr lang="en-US" smtClean="0"/>
              <a:t>2/18/2017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3B64AE-C6E3-4F27-A7B9-1075A2BFB04F}" type="slidenum">
              <a:rPr lang="en-US" smtClean="0"/>
              <a:t>‹#›</a:t>
            </a:fld>
            <a:endParaRPr lang="en-US" dirty="0"/>
          </a:p>
        </p:txBody>
      </p:sp>
    </p:spTree>
    <p:extLst>
      <p:ext uri="{BB962C8B-B14F-4D97-AF65-F5344CB8AC3E}">
        <p14:creationId xmlns:p14="http://schemas.microsoft.com/office/powerpoint/2010/main" val="3371010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ltLang="en-US" dirty="0"/>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ltLang="en-US" dirty="0"/>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43156491-5A95-40A8-B46D-AE2C2AD56191}" type="slidenum">
              <a:rPr lang="en-US" altLang="en-US"/>
              <a:pPr/>
              <a:t>‹#›</a:t>
            </a:fld>
            <a:endParaRPr lang="en-US" altLang="en-US" dirty="0"/>
          </a:p>
        </p:txBody>
      </p:sp>
    </p:spTree>
    <p:extLst>
      <p:ext uri="{BB962C8B-B14F-4D97-AF65-F5344CB8AC3E}">
        <p14:creationId xmlns:p14="http://schemas.microsoft.com/office/powerpoint/2010/main" val="4080744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86E906-2666-42C0-9E3E-ABCEC20F68AB}" type="datetimeFigureOut">
              <a:rPr lang="en-US" smtClean="0"/>
              <a:t>2/18/2017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3B64AE-C6E3-4F27-A7B9-1075A2BFB04F}" type="slidenum">
              <a:rPr lang="en-US" smtClean="0"/>
              <a:t>‹#›</a:t>
            </a:fld>
            <a:endParaRPr lang="en-US" dirty="0"/>
          </a:p>
        </p:txBody>
      </p:sp>
    </p:spTree>
    <p:extLst>
      <p:ext uri="{BB962C8B-B14F-4D97-AF65-F5344CB8AC3E}">
        <p14:creationId xmlns:p14="http://schemas.microsoft.com/office/powerpoint/2010/main" val="867846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9.emf"/><Relationship Id="rId4" Type="http://schemas.openxmlformats.org/officeDocument/2006/relationships/package" Target="../embeddings/Microsoft_Word_Document1.docx"/></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1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image" Target="../media/image68.jpeg"/><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3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7.xml"/><Relationship Id="rId5" Type="http://schemas.openxmlformats.org/officeDocument/2006/relationships/image" Target="../media/image78.jpeg"/><Relationship Id="rId4" Type="http://schemas.openxmlformats.org/officeDocument/2006/relationships/image" Target="../media/image77.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0.jpeg"/><Relationship Id="rId7" Type="http://schemas.openxmlformats.org/officeDocument/2006/relationships/image" Target="../media/image84.jpeg"/><Relationship Id="rId12" Type="http://schemas.openxmlformats.org/officeDocument/2006/relationships/image" Target="../media/image89.jpeg"/><Relationship Id="rId2" Type="http://schemas.openxmlformats.org/officeDocument/2006/relationships/image" Target="../media/image79.jpeg"/><Relationship Id="rId1" Type="http://schemas.openxmlformats.org/officeDocument/2006/relationships/slideLayout" Target="../slideLayouts/slideLayout7.xml"/><Relationship Id="rId6" Type="http://schemas.openxmlformats.org/officeDocument/2006/relationships/image" Target="../media/image83.jpeg"/><Relationship Id="rId11" Type="http://schemas.openxmlformats.org/officeDocument/2006/relationships/image" Target="../media/image88.jpeg"/><Relationship Id="rId5" Type="http://schemas.openxmlformats.org/officeDocument/2006/relationships/image" Target="../media/image82.jpeg"/><Relationship Id="rId10" Type="http://schemas.openxmlformats.org/officeDocument/2006/relationships/image" Target="../media/image87.jpeg"/><Relationship Id="rId4" Type="http://schemas.openxmlformats.org/officeDocument/2006/relationships/image" Target="../media/image81.png"/><Relationship Id="rId9" Type="http://schemas.openxmlformats.org/officeDocument/2006/relationships/image" Target="../media/image86.jpeg"/></Relationships>
</file>

<file path=ppt/slides/_rels/slide4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1.jpeg"/><Relationship Id="rId7" Type="http://schemas.openxmlformats.org/officeDocument/2006/relationships/image" Target="../media/image37.jpe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94.jpeg"/><Relationship Id="rId5" Type="http://schemas.openxmlformats.org/officeDocument/2006/relationships/image" Target="../media/image93.jpeg"/><Relationship Id="rId10" Type="http://schemas.openxmlformats.org/officeDocument/2006/relationships/image" Target="../media/image97.jpeg"/><Relationship Id="rId4" Type="http://schemas.openxmlformats.org/officeDocument/2006/relationships/image" Target="../media/image92.jpeg"/><Relationship Id="rId9" Type="http://schemas.openxmlformats.org/officeDocument/2006/relationships/image" Target="../media/image96.jpeg"/></Relationships>
</file>

<file path=ppt/slides/_rels/slide4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99.gi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01.gi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02.gi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17.jpeg"/><Relationship Id="rId7" Type="http://schemas.openxmlformats.org/officeDocument/2006/relationships/image" Target="../media/image121.jpeg"/><Relationship Id="rId2" Type="http://schemas.openxmlformats.org/officeDocument/2006/relationships/image" Target="../media/image116.jpeg"/><Relationship Id="rId1" Type="http://schemas.openxmlformats.org/officeDocument/2006/relationships/slideLayout" Target="../slideLayouts/slideLayout2.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8.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22.emf"/><Relationship Id="rId4" Type="http://schemas.openxmlformats.org/officeDocument/2006/relationships/oleObject" Target="../embeddings/oleObject2.bin"/></Relationships>
</file>

<file path=ppt/slides/_rels/slide63.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64.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2.xml"/><Relationship Id="rId6" Type="http://schemas.openxmlformats.org/officeDocument/2006/relationships/image" Target="../media/image130.jpeg"/><Relationship Id="rId5" Type="http://schemas.openxmlformats.org/officeDocument/2006/relationships/image" Target="../media/image129.jpeg"/><Relationship Id="rId4" Type="http://schemas.openxmlformats.org/officeDocument/2006/relationships/image" Target="../media/image128.jpeg"/></Relationships>
</file>

<file path=ppt/slides/_rels/slide65.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latin typeface="Times New Roman" panose="02020603050405020304" pitchFamily="18" charset="0"/>
                <a:cs typeface="Times New Roman" panose="02020603050405020304" pitchFamily="18" charset="0"/>
              </a:rPr>
              <a:t>Black Liberation Theology</a:t>
            </a:r>
            <a:endParaRPr lang="en-US"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endParaRPr lang="en-US" sz="3600" dirty="0"/>
          </a:p>
        </p:txBody>
      </p:sp>
    </p:spTree>
    <p:extLst>
      <p:ext uri="{BB962C8B-B14F-4D97-AF65-F5344CB8AC3E}">
        <p14:creationId xmlns:p14="http://schemas.microsoft.com/office/powerpoint/2010/main" val="27305039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Church and Society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The Church as the Arc of Salvation</a:t>
            </a:r>
          </a:p>
          <a:p>
            <a:pPr marL="0" indent="0">
              <a:buNone/>
            </a:pPr>
            <a:r>
              <a:rPr lang="en-US" dirty="0" smtClean="0">
                <a:latin typeface="Times New Roman" panose="02020603050405020304" pitchFamily="18" charset="0"/>
                <a:cs typeface="Times New Roman" panose="02020603050405020304" pitchFamily="18" charset="0"/>
              </a:rPr>
              <a:t>Augustine’s </a:t>
            </a:r>
            <a:r>
              <a:rPr lang="en-US" i="1" dirty="0" smtClean="0">
                <a:latin typeface="Times New Roman" panose="02020603050405020304" pitchFamily="18" charset="0"/>
                <a:cs typeface="Times New Roman" panose="02020603050405020304" pitchFamily="18" charset="0"/>
              </a:rPr>
              <a:t>City of God</a:t>
            </a:r>
          </a:p>
          <a:p>
            <a:pPr marL="0" indent="0">
              <a:buNone/>
            </a:pPr>
            <a:r>
              <a:rPr lang="en-US" dirty="0" smtClean="0">
                <a:latin typeface="Times New Roman" panose="02020603050405020304" pitchFamily="18" charset="0"/>
                <a:cs typeface="Times New Roman" panose="02020603050405020304" pitchFamily="18" charset="0"/>
              </a:rPr>
              <a:t>Pilgrims and Cathedrals </a:t>
            </a:r>
          </a:p>
        </p:txBody>
      </p:sp>
      <p:pic>
        <p:nvPicPr>
          <p:cNvPr id="1026" name="Picture 2" descr="C:\Users\jmdawsey\BlackLiberationTheologyImages\ark of savation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3581400"/>
            <a:ext cx="36576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mdawsey\BlackLiberationTheologyImages\ark of salvation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209800"/>
            <a:ext cx="2686050" cy="17049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mdawsey\BlackLiberationTheologyImages\Archbishop-Justin-and-Bishop-Trevor-with-pilgrims-outside-the-Cathedral-1024x68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3001" y="4381592"/>
            <a:ext cx="2686049" cy="1791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98432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Mater et </a:t>
            </a:r>
            <a:r>
              <a:rPr lang="en-US" b="1" dirty="0" err="1" smtClean="0">
                <a:latin typeface="Times New Roman" panose="02020603050405020304" pitchFamily="18" charset="0"/>
                <a:cs typeface="Times New Roman" panose="02020603050405020304" pitchFamily="18" charset="0"/>
              </a:rPr>
              <a:t>Magistra</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Influencing society through elites</a:t>
            </a:r>
          </a:p>
          <a:p>
            <a:pPr marL="0" indent="0">
              <a:buNone/>
            </a:pPr>
            <a:r>
              <a:rPr lang="en-US" dirty="0" err="1" smtClean="0">
                <a:latin typeface="Times New Roman" panose="02020603050405020304" pitchFamily="18" charset="0"/>
                <a:cs typeface="Times New Roman" panose="02020603050405020304" pitchFamily="18" charset="0"/>
              </a:rPr>
              <a:t>Bartolomé</a:t>
            </a:r>
            <a:r>
              <a:rPr lang="en-US" dirty="0" smtClean="0">
                <a:latin typeface="Times New Roman" panose="02020603050405020304" pitchFamily="18" charset="0"/>
                <a:cs typeface="Times New Roman" panose="02020603050405020304" pitchFamily="18" charset="0"/>
              </a:rPr>
              <a:t> de las Casas </a:t>
            </a:r>
          </a:p>
          <a:p>
            <a:pPr marL="0" indent="0">
              <a:buNone/>
            </a:pPr>
            <a:r>
              <a:rPr lang="en-US" dirty="0" smtClean="0">
                <a:latin typeface="Times New Roman" panose="02020603050405020304" pitchFamily="18" charset="0"/>
                <a:cs typeface="Times New Roman" panose="02020603050405020304" pitchFamily="18" charset="0"/>
              </a:rPr>
              <a:t>Schools</a:t>
            </a:r>
            <a:endParaRPr lang="en-US" dirty="0">
              <a:latin typeface="Times New Roman" panose="02020603050405020304" pitchFamily="18" charset="0"/>
              <a:cs typeface="Times New Roman" panose="02020603050405020304" pitchFamily="18" charset="0"/>
            </a:endParaRPr>
          </a:p>
        </p:txBody>
      </p:sp>
      <p:pic>
        <p:nvPicPr>
          <p:cNvPr id="2050" name="Picture 2" descr="C:\Users\jmdawsey\BlackLiberationTheologyImages\bartolome-de-las-casas-guatemal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1752600"/>
            <a:ext cx="2586983" cy="336457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jmdawsey\BlackLiberationTheologyImages\friar_converting_indians_300x270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971800"/>
            <a:ext cx="2667000" cy="24003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jmdawsey\BlackLiberationTheologyImages\Campus-Entrance-Woodrow-W-McGlothlin-Center-for-the-Arts-MCA-Emory-and-Henry-Colle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514" y="3736340"/>
            <a:ext cx="2726267" cy="1635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2326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Christ Immersed in the World</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For a more just society, 1963</a:t>
            </a:r>
          </a:p>
          <a:p>
            <a:pPr marL="0" indent="0">
              <a:buNone/>
            </a:pPr>
            <a:r>
              <a:rPr lang="en-US" dirty="0" smtClean="0">
                <a:latin typeface="Times New Roman" panose="02020603050405020304" pitchFamily="18" charset="0"/>
                <a:cs typeface="Times New Roman" panose="02020603050405020304" pitchFamily="18" charset="0"/>
              </a:rPr>
              <a:t>Vatican II and </a:t>
            </a:r>
            <a:r>
              <a:rPr lang="en-US" i="1" dirty="0" err="1" smtClean="0">
                <a:latin typeface="Times New Roman" panose="02020603050405020304" pitchFamily="18" charset="0"/>
                <a:cs typeface="Times New Roman" panose="02020603050405020304" pitchFamily="18" charset="0"/>
              </a:rPr>
              <a:t>Pacem</a:t>
            </a:r>
            <a:r>
              <a:rPr lang="en-US" i="1" dirty="0" smtClean="0">
                <a:latin typeface="Times New Roman" panose="02020603050405020304" pitchFamily="18" charset="0"/>
                <a:cs typeface="Times New Roman" panose="02020603050405020304" pitchFamily="18" charset="0"/>
              </a:rPr>
              <a:t> In </a:t>
            </a:r>
            <a:r>
              <a:rPr lang="en-US" i="1" dirty="0" err="1" smtClean="0">
                <a:latin typeface="Times New Roman" panose="02020603050405020304" pitchFamily="18" charset="0"/>
                <a:cs typeface="Times New Roman" panose="02020603050405020304" pitchFamily="18" charset="0"/>
              </a:rPr>
              <a:t>Terris</a:t>
            </a:r>
            <a:endParaRPr lang="en-US" i="1"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“I Have a Dream” speech</a:t>
            </a:r>
            <a:endParaRPr lang="en-US" dirty="0">
              <a:latin typeface="Times New Roman" panose="02020603050405020304" pitchFamily="18" charset="0"/>
              <a:cs typeface="Times New Roman" panose="02020603050405020304" pitchFamily="18" charset="0"/>
            </a:endParaRPr>
          </a:p>
        </p:txBody>
      </p:sp>
      <p:pic>
        <p:nvPicPr>
          <p:cNvPr id="1026" name="Picture 2" descr="C:\Users\jmdawsey\BlackLiberationTheologyImages\pacem in terr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1818409"/>
            <a:ext cx="2322513" cy="33782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mdawsey\BlackLiberationTheologyImages\martinlutherkingjrinwashingt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524407"/>
            <a:ext cx="4356680" cy="2446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9329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A New Way of Doing Theology</a:t>
            </a:r>
            <a:br>
              <a:rPr lang="en-US" b="1" dirty="0" smtClean="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What is theology?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Merriam-Webster defines theology as the </a:t>
            </a:r>
            <a:r>
              <a:rPr lang="en-US" dirty="0">
                <a:latin typeface="Times New Roman" panose="02020603050405020304" pitchFamily="18" charset="0"/>
                <a:cs typeface="Times New Roman" panose="02020603050405020304" pitchFamily="18" charset="0"/>
              </a:rPr>
              <a:t>study of religious faith, practice</a:t>
            </a:r>
            <a:r>
              <a:rPr lang="en-US" dirty="0" smtClean="0">
                <a:latin typeface="Times New Roman" panose="02020603050405020304" pitchFamily="18" charset="0"/>
                <a:cs typeface="Times New Roman" panose="02020603050405020304" pitchFamily="18" charset="0"/>
              </a:rPr>
              <a:t>, and experience; </a:t>
            </a:r>
            <a:r>
              <a:rPr lang="en-US" i="1" dirty="0" smtClean="0">
                <a:latin typeface="Times New Roman" panose="02020603050405020304" pitchFamily="18" charset="0"/>
                <a:cs typeface="Times New Roman" panose="02020603050405020304" pitchFamily="18" charset="0"/>
              </a:rPr>
              <a:t>especially</a:t>
            </a:r>
            <a:r>
              <a:rPr lang="en-US" dirty="0" smtClean="0">
                <a:latin typeface="Times New Roman" panose="02020603050405020304" pitchFamily="18" charset="0"/>
                <a:cs typeface="Times New Roman" panose="02020603050405020304" pitchFamily="18" charset="0"/>
              </a:rPr>
              <a:t>, the </a:t>
            </a:r>
            <a:r>
              <a:rPr lang="en-US" dirty="0">
                <a:latin typeface="Times New Roman" panose="02020603050405020304" pitchFamily="18" charset="0"/>
                <a:cs typeface="Times New Roman" panose="02020603050405020304" pitchFamily="18" charset="0"/>
              </a:rPr>
              <a:t>study of God and </a:t>
            </a:r>
            <a:r>
              <a:rPr lang="en-US" dirty="0" smtClean="0">
                <a:latin typeface="Times New Roman" panose="02020603050405020304" pitchFamily="18" charset="0"/>
                <a:cs typeface="Times New Roman" panose="02020603050405020304" pitchFamily="18" charset="0"/>
              </a:rPr>
              <a:t>of </a:t>
            </a:r>
            <a:r>
              <a:rPr lang="en-US" dirty="0">
                <a:latin typeface="Times New Roman" panose="02020603050405020304" pitchFamily="18" charset="0"/>
                <a:cs typeface="Times New Roman" panose="02020603050405020304" pitchFamily="18" charset="0"/>
              </a:rPr>
              <a:t>God's relation to the </a:t>
            </a:r>
            <a:r>
              <a:rPr lang="en-US" dirty="0" smtClean="0">
                <a:latin typeface="Times New Roman" panose="02020603050405020304" pitchFamily="18" charset="0"/>
                <a:cs typeface="Times New Roman" panose="02020603050405020304" pitchFamily="18" charset="0"/>
              </a:rPr>
              <a:t>world.</a:t>
            </a:r>
          </a:p>
          <a:p>
            <a:r>
              <a:rPr lang="en-US" dirty="0" smtClean="0">
                <a:latin typeface="Times New Roman" panose="02020603050405020304" pitchFamily="18" charset="0"/>
                <a:cs typeface="Times New Roman" panose="02020603050405020304" pitchFamily="18" charset="0"/>
              </a:rPr>
              <a:t>Liberation Theology, however, defines theology as </a:t>
            </a:r>
            <a:r>
              <a:rPr lang="en-US" b="1" dirty="0" smtClean="0">
                <a:latin typeface="Times New Roman" panose="02020603050405020304" pitchFamily="18" charset="0"/>
                <a:cs typeface="Times New Roman" panose="02020603050405020304" pitchFamily="18" charset="0"/>
              </a:rPr>
              <a:t>the critical reflection on praxis in light of the Word of God</a:t>
            </a:r>
            <a:r>
              <a:rPr lang="en-US" dirty="0" smtClean="0">
                <a:latin typeface="Times New Roman" panose="02020603050405020304" pitchFamily="18" charset="0"/>
                <a:cs typeface="Times New Roman" panose="02020603050405020304" pitchFamily="18" charset="0"/>
              </a:rPr>
              <a:t>.  </a:t>
            </a:r>
            <a:r>
              <a:rPr lang="en-US" dirty="0" smtClean="0"/>
              <a:t>The emphasis is not on study or theory but on action informed by study. What does it mean to be a Christian </a:t>
            </a:r>
            <a:r>
              <a:rPr lang="en-US" dirty="0"/>
              <a:t>in a context of </a:t>
            </a:r>
            <a:r>
              <a:rPr lang="en-US" dirty="0" smtClean="0"/>
              <a:t>social injustice? How should the Church act?</a:t>
            </a:r>
            <a:r>
              <a:rPr lang="en-US" b="1" dirty="0"/>
              <a:t> </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35315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Theology as Praxis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447800"/>
            <a:ext cx="7924800" cy="4678363"/>
          </a:xfrm>
        </p:spPr>
        <p:txBody>
          <a:bodyPr>
            <a:normAutofit fontScale="85000" lnSpcReduction="20000"/>
          </a:bodyPr>
          <a:lstStyle/>
          <a:p>
            <a:pPr marL="0" indent="0">
              <a:buNone/>
            </a:pPr>
            <a:r>
              <a:rPr lang="en-US" dirty="0" smtClean="0">
                <a:latin typeface="Times New Roman" panose="02020603050405020304" pitchFamily="18" charset="0"/>
                <a:cs typeface="Times New Roman" panose="02020603050405020304" pitchFamily="18" charset="0"/>
              </a:rPr>
              <a:t>Theory + Action         Theology as the process by which the Word of God is enacted and realized in the World.</a:t>
            </a:r>
          </a:p>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Reflection from the point of view of the Word of God </a:t>
            </a:r>
            <a:r>
              <a:rPr lang="en-US" dirty="0">
                <a:latin typeface="Times New Roman" panose="02020603050405020304" pitchFamily="18" charset="0"/>
                <a:cs typeface="Times New Roman" panose="02020603050405020304" pitchFamily="18" charset="0"/>
              </a:rPr>
              <a:t>leads to new action with further reflection.</a:t>
            </a:r>
          </a:p>
        </p:txBody>
      </p:sp>
      <p:graphicFrame>
        <p:nvGraphicFramePr>
          <p:cNvPr id="4" name="Object 3"/>
          <p:cNvGraphicFramePr>
            <a:graphicFrameLocks noChangeAspect="1"/>
          </p:cNvGraphicFramePr>
          <p:nvPr>
            <p:extLst>
              <p:ext uri="{D42A27DB-BD31-4B8C-83A1-F6EECF244321}">
                <p14:modId xmlns:p14="http://schemas.microsoft.com/office/powerpoint/2010/main" val="2816907060"/>
              </p:ext>
            </p:extLst>
          </p:nvPr>
        </p:nvGraphicFramePr>
        <p:xfrm>
          <a:off x="2209800" y="2438400"/>
          <a:ext cx="4724400" cy="2659839"/>
        </p:xfrm>
        <a:graphic>
          <a:graphicData uri="http://schemas.openxmlformats.org/presentationml/2006/ole">
            <mc:AlternateContent xmlns:mc="http://schemas.openxmlformats.org/markup-compatibility/2006">
              <mc:Choice xmlns:v="urn:schemas-microsoft-com:vml" Requires="v">
                <p:oleObj spid="_x0000_s1100" name="Document" r:id="rId4" imgW="5946064" imgH="3347768" progId="Word.Document.12">
                  <p:embed/>
                </p:oleObj>
              </mc:Choice>
              <mc:Fallback>
                <p:oleObj name="Document" r:id="rId4" imgW="5946064" imgH="3347768" progId="Word.Document.12">
                  <p:embed/>
                  <p:pic>
                    <p:nvPicPr>
                      <p:cNvPr id="0" name=""/>
                      <p:cNvPicPr/>
                      <p:nvPr/>
                    </p:nvPicPr>
                    <p:blipFill>
                      <a:blip r:embed="rId5"/>
                      <a:stretch>
                        <a:fillRect/>
                      </a:stretch>
                    </p:blipFill>
                    <p:spPr>
                      <a:xfrm>
                        <a:off x="2209800" y="2438400"/>
                        <a:ext cx="4724400" cy="2659839"/>
                      </a:xfrm>
                      <a:prstGeom prst="rect">
                        <a:avLst/>
                      </a:prstGeom>
                    </p:spPr>
                  </p:pic>
                </p:oleObj>
              </mc:Fallback>
            </mc:AlternateContent>
          </a:graphicData>
        </a:graphic>
      </p:graphicFrame>
      <p:sp>
        <p:nvSpPr>
          <p:cNvPr id="6" name="Right Arrow 5"/>
          <p:cNvSpPr/>
          <p:nvPr/>
        </p:nvSpPr>
        <p:spPr>
          <a:xfrm>
            <a:off x="3276600" y="1555242"/>
            <a:ext cx="489204" cy="2423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86782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Late 1960s / Early 1970s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sz="4400" dirty="0">
                <a:latin typeface="Times New Roman" panose="02020603050405020304" pitchFamily="18" charset="0"/>
                <a:cs typeface="Times New Roman" panose="02020603050405020304" pitchFamily="18" charset="0"/>
              </a:rPr>
              <a:t>L</a:t>
            </a:r>
            <a:r>
              <a:rPr lang="en-US" sz="4400" dirty="0" smtClean="0">
                <a:latin typeface="Times New Roman" panose="02020603050405020304" pitchFamily="18" charset="0"/>
                <a:cs typeface="Times New Roman" panose="02020603050405020304" pitchFamily="18" charset="0"/>
              </a:rPr>
              <a:t>iberation Theology arose independently in Latin America among Roman Catholics and in the United States among African American Protestants. </a:t>
            </a:r>
          </a:p>
          <a:p>
            <a:pPr marL="0" indent="0">
              <a:buNone/>
            </a:pP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69121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 Time Was Right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endParaRPr lang="en-US" dirty="0">
              <a:latin typeface="Times New Roman" panose="02020603050405020304" pitchFamily="18" charset="0"/>
              <a:cs typeface="Times New Roman" panose="02020603050405020304" pitchFamily="18" charset="0"/>
            </a:endParaRPr>
          </a:p>
        </p:txBody>
      </p:sp>
      <p:pic>
        <p:nvPicPr>
          <p:cNvPr id="2050" name="Picture 2" descr="C:\Users\jmdawsey\BlackLiberationTheologyImages\oxygenAntoine-Lavoisier-Pi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9739" y="1667608"/>
            <a:ext cx="2280732" cy="20891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jmdawsey\BlackLiberationTheologyImages\downlo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9078" y="4609256"/>
            <a:ext cx="1943100" cy="109537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jmdawsey\BlackLiberationTheologyImages\Dan Dumont in Demoisel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9667" y="3928063"/>
            <a:ext cx="2756477" cy="153115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jmdawsey\BlackLiberationTheologyImages\142251709328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643" y="1600200"/>
            <a:ext cx="2868576" cy="1863726"/>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jmdawsey\BlackLiberationTheologyImages\Darwin-Wallac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643" y="3752069"/>
            <a:ext cx="2470043" cy="174466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Users\jmdawsey\BlackLiberationTheologyImages\priestley.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79078" y="1667608"/>
            <a:ext cx="2010416" cy="2680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555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CELAM II and Gustavo Gutiérrez</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dirty="0" smtClean="0"/>
              <a:t>1968 </a:t>
            </a:r>
            <a:r>
              <a:rPr lang="en-US" dirty="0" err="1" smtClean="0"/>
              <a:t>Medellín</a:t>
            </a:r>
            <a:r>
              <a:rPr lang="en-US" dirty="0" smtClean="0"/>
              <a:t> Conference </a:t>
            </a:r>
          </a:p>
          <a:p>
            <a:pPr marL="0" indent="0">
              <a:buNone/>
            </a:pPr>
            <a:r>
              <a:rPr lang="en-US" dirty="0" smtClean="0"/>
              <a:t>Council of Latin American Bishops</a:t>
            </a:r>
          </a:p>
          <a:p>
            <a:pPr marL="0" indent="0">
              <a:buNone/>
            </a:pPr>
            <a:r>
              <a:rPr lang="en-US" i="1" dirty="0" err="1" smtClean="0">
                <a:latin typeface="Times New Roman" panose="02020603050405020304" pitchFamily="18" charset="0"/>
                <a:cs typeface="Times New Roman" panose="02020603050405020304" pitchFamily="18" charset="0"/>
              </a:rPr>
              <a:t>Teología</a:t>
            </a:r>
            <a:r>
              <a:rPr lang="en-US" i="1" dirty="0" smtClean="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de la </a:t>
            </a:r>
            <a:r>
              <a:rPr lang="en-US" i="1" dirty="0" err="1" smtClean="0">
                <a:latin typeface="Times New Roman" panose="02020603050405020304" pitchFamily="18" charset="0"/>
                <a:cs typeface="Times New Roman" panose="02020603050405020304" pitchFamily="18" charset="0"/>
              </a:rPr>
              <a:t>Liberación</a:t>
            </a:r>
            <a:r>
              <a:rPr lang="en-US" i="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1972</a:t>
            </a:r>
            <a:endParaRPr lang="en-US" dirty="0">
              <a:latin typeface="Times New Roman" panose="02020603050405020304" pitchFamily="18" charset="0"/>
              <a:cs typeface="Times New Roman" panose="02020603050405020304" pitchFamily="18" charset="0"/>
            </a:endParaRPr>
          </a:p>
        </p:txBody>
      </p:sp>
      <p:pic>
        <p:nvPicPr>
          <p:cNvPr id="1026" name="Picture 2" descr="C:\Users\jmdawsey\BlackLiberationTheologyImages\medelli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3789172"/>
            <a:ext cx="2078227" cy="207822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mdawsey\BlackLiberationTheologyImages\medellin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314" y="3764642"/>
            <a:ext cx="2102757" cy="210275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mdawsey\BlackLiberationTheologyImages\bookteologiadalibertaca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7800" y="3764642"/>
            <a:ext cx="1348333" cy="2078927"/>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jmdawsey\BlackLiberationTheologyImages\gustavogutierrez.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1903639"/>
            <a:ext cx="2083435"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jmdawsey\BlackLiberationTheologyImages\francisIandgustavogutierrez.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1800" y="3866118"/>
            <a:ext cx="2192636" cy="177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08931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Civil Rights and James Cone</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The Civil Rights Movement</a:t>
            </a:r>
          </a:p>
          <a:p>
            <a:pPr marL="0" indent="0">
              <a:buNone/>
            </a:pPr>
            <a:r>
              <a:rPr lang="en-US" dirty="0" smtClean="0">
                <a:latin typeface="Times New Roman" panose="02020603050405020304" pitchFamily="18" charset="0"/>
                <a:cs typeface="Times New Roman" panose="02020603050405020304" pitchFamily="18" charset="0"/>
              </a:rPr>
              <a:t>African American Ministers</a:t>
            </a:r>
          </a:p>
          <a:p>
            <a:pPr marL="0" indent="0">
              <a:buNone/>
            </a:pPr>
            <a:r>
              <a:rPr lang="en-US" i="1" dirty="0" smtClean="0">
                <a:latin typeface="Times New Roman" panose="02020603050405020304" pitchFamily="18" charset="0"/>
                <a:cs typeface="Times New Roman" panose="02020603050405020304" pitchFamily="18" charset="0"/>
              </a:rPr>
              <a:t>A Black Theology of Liberation</a:t>
            </a:r>
            <a:r>
              <a:rPr lang="en-US" dirty="0" smtClean="0">
                <a:latin typeface="Times New Roman" panose="02020603050405020304" pitchFamily="18" charset="0"/>
                <a:cs typeface="Times New Roman" panose="02020603050405020304" pitchFamily="18" charset="0"/>
              </a:rPr>
              <a:t>, 1970</a:t>
            </a:r>
            <a:endParaRPr lang="en-US" dirty="0">
              <a:latin typeface="Times New Roman" panose="02020603050405020304" pitchFamily="18" charset="0"/>
              <a:cs typeface="Times New Roman" panose="02020603050405020304" pitchFamily="18" charset="0"/>
            </a:endParaRPr>
          </a:p>
        </p:txBody>
      </p:sp>
      <p:pic>
        <p:nvPicPr>
          <p:cNvPr id="2050" name="Picture 2" descr="C:\Users\jmdawsey\BlackLiberationTheologyImages\bookblackliberationtheolog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7" y="3422984"/>
            <a:ext cx="3269673" cy="326967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jmdawsey\BlackLiberationTheologyImages\Cone_Jam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3560043"/>
            <a:ext cx="2286000" cy="311183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jmdawsey\BlackLiberationTheologyImages\photo shuttlesworth-abernathy-kin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7000" y="1371600"/>
            <a:ext cx="1981200" cy="1459833"/>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jmdawsey\BlackLiberationTheologyImages\president_lowery.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3600" y="3478570"/>
            <a:ext cx="2038848" cy="135923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jmdawsey\BlackLiberationTheologyImages\andrew-youn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3600" y="5060345"/>
            <a:ext cx="2221707" cy="1481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9410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Speak for Oppressed Peoples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Neo-colonialism</a:t>
            </a:r>
          </a:p>
          <a:p>
            <a:pPr marL="0" indent="0">
              <a:buNone/>
            </a:pPr>
            <a:r>
              <a:rPr lang="en-US" dirty="0" smtClean="0">
                <a:latin typeface="Times New Roman" panose="02020603050405020304" pitchFamily="18" charset="0"/>
                <a:cs typeface="Times New Roman" panose="02020603050405020304" pitchFamily="18" charset="0"/>
              </a:rPr>
              <a:t>Massive poverty</a:t>
            </a:r>
          </a:p>
          <a:p>
            <a:pPr marL="0" indent="0">
              <a:buNone/>
            </a:pPr>
            <a:r>
              <a:rPr lang="en-US" dirty="0" smtClean="0">
                <a:latin typeface="Times New Roman" panose="02020603050405020304" pitchFamily="18" charset="0"/>
                <a:cs typeface="Times New Roman" panose="02020603050405020304" pitchFamily="18" charset="0"/>
              </a:rPr>
              <a:t>Landless peasants</a:t>
            </a:r>
          </a:p>
          <a:p>
            <a:pPr marL="0" indent="0">
              <a:buNone/>
            </a:pPr>
            <a:r>
              <a:rPr lang="en-US" dirty="0" smtClean="0">
                <a:latin typeface="Times New Roman" panose="02020603050405020304" pitchFamily="18" charset="0"/>
                <a:cs typeface="Times New Roman" panose="02020603050405020304" pitchFamily="18" charset="0"/>
              </a:rPr>
              <a:t>Ruthless dictatorships</a:t>
            </a:r>
          </a:p>
          <a:p>
            <a:pPr marL="0" indent="0">
              <a:buNone/>
            </a:pPr>
            <a:r>
              <a:rPr lang="en-US" dirty="0" smtClean="0">
                <a:latin typeface="Times New Roman" panose="02020603050405020304" pitchFamily="18" charset="0"/>
                <a:cs typeface="Times New Roman" panose="02020603050405020304" pitchFamily="18" charset="0"/>
              </a:rPr>
              <a:t>Civil wars</a:t>
            </a:r>
          </a:p>
          <a:p>
            <a:pPr marL="0" indent="0">
              <a:buNone/>
            </a:pPr>
            <a:r>
              <a:rPr lang="en-US" dirty="0" smtClean="0">
                <a:latin typeface="Times New Roman" panose="02020603050405020304" pitchFamily="18" charset="0"/>
                <a:cs typeface="Times New Roman" panose="02020603050405020304" pitchFamily="18" charset="0"/>
              </a:rPr>
              <a:t>Torture</a:t>
            </a:r>
          </a:p>
          <a:p>
            <a:pPr marL="0" indent="0">
              <a:buNone/>
            </a:pPr>
            <a:r>
              <a:rPr lang="en-US" i="1" dirty="0" err="1" smtClean="0">
                <a:latin typeface="Times New Roman" panose="02020603050405020304" pitchFamily="18" charset="0"/>
                <a:cs typeface="Times New Roman" panose="02020603050405020304" pitchFamily="18" charset="0"/>
              </a:rPr>
              <a:t>Desaparecidos</a:t>
            </a:r>
            <a:endParaRPr lang="en-US" i="1" dirty="0" smtClean="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endParaRPr lang="en-US" dirty="0"/>
          </a:p>
        </p:txBody>
      </p:sp>
      <p:pic>
        <p:nvPicPr>
          <p:cNvPr id="2051" name="Picture 3" descr="C:\Users\jmdawsey\BlackLiberationTheologyImages\childlabor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7429" y="1828800"/>
            <a:ext cx="239268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jmdawsey\BlackLiberationTheologyImages\childlabor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1828800"/>
            <a:ext cx="2285133" cy="152342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jmdawsey\BlackLiberationTheologyImages\contrawar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34491" y="4036232"/>
            <a:ext cx="1662662" cy="933608"/>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jmdawsey\BlackLiberationTheologyImages\desaparecidos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66124" y="3256123"/>
            <a:ext cx="1687840" cy="120366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Users\jmdawsey\BlackLiberationTheologyImages\deaparecidos7.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3505200"/>
            <a:ext cx="2222158" cy="1464640"/>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C:\Users\jmdawsey\BlackLiberationTheologyImages\desaparecidos3fe8192e59b089d1f41831b54d21cf733_extras_albumes_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19851" y="4648200"/>
            <a:ext cx="1634113" cy="1107495"/>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descr="C:\Users\jmdawsey\BlackLiberationTheologyImages\Reunión_Pinochet_-_Kissinger.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10882" y="5138835"/>
            <a:ext cx="2183475" cy="1498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843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For African Americans Let’s Add</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History of slavery</a:t>
            </a:r>
          </a:p>
          <a:p>
            <a:pPr marL="0" indent="0">
              <a:buNone/>
            </a:pPr>
            <a:r>
              <a:rPr lang="en-US" dirty="0" smtClean="0">
                <a:latin typeface="Times New Roman" panose="02020603050405020304" pitchFamily="18" charset="0"/>
                <a:cs typeface="Times New Roman" panose="02020603050405020304" pitchFamily="18" charset="0"/>
              </a:rPr>
              <a:t>Lynching</a:t>
            </a:r>
          </a:p>
          <a:p>
            <a:pPr marL="0" indent="0">
              <a:buNone/>
            </a:pPr>
            <a:r>
              <a:rPr lang="en-US" dirty="0" smtClean="0">
                <a:latin typeface="Times New Roman" panose="02020603050405020304" pitchFamily="18" charset="0"/>
                <a:cs typeface="Times New Roman" panose="02020603050405020304" pitchFamily="18" charset="0"/>
              </a:rPr>
              <a:t>Segregation</a:t>
            </a:r>
          </a:p>
          <a:p>
            <a:pPr marL="0" indent="0">
              <a:buNone/>
            </a:pPr>
            <a:r>
              <a:rPr lang="en-US" dirty="0" smtClean="0">
                <a:latin typeface="Times New Roman" panose="02020603050405020304" pitchFamily="18" charset="0"/>
                <a:cs typeface="Times New Roman" panose="02020603050405020304" pitchFamily="18" charset="0"/>
              </a:rPr>
              <a:t>Police Brutality</a:t>
            </a:r>
          </a:p>
          <a:p>
            <a:pPr marL="0" indent="0">
              <a:buNone/>
            </a:pPr>
            <a:r>
              <a:rPr lang="en-US" dirty="0">
                <a:latin typeface="Times New Roman" panose="02020603050405020304" pitchFamily="18" charset="0"/>
                <a:cs typeface="Times New Roman" panose="02020603050405020304" pitchFamily="18" charset="0"/>
              </a:rPr>
              <a:t>Racism</a:t>
            </a:r>
          </a:p>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pic>
        <p:nvPicPr>
          <p:cNvPr id="3075" name="Picture 3" descr="C:\Users\jmdawsey\BlackLiberationTheologyImages\2E14647600000578-3301484-Condemned_Severely_mentally_disabled_men_and_women_are_shackled_-a-25_144662624883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76083" y="1752600"/>
            <a:ext cx="2635427" cy="175603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jmdawsey\BlackLiberationTheologyImages\blackdeathsfromviolence2victimofpoliceshootingN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6083" y="3685947"/>
            <a:ext cx="2758117" cy="155144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Users\jmdawsey\BlackLiberationTheologyImages\blacksinprisonslaveplantationinheartofamericaCvTbfsZXYAEQT9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90725" y="5413700"/>
            <a:ext cx="2032238" cy="1282246"/>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C:\Users\jmdawsey\BlackLiberationTheologyImages\blackprotestersattacke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16014" y="4668073"/>
            <a:ext cx="2876415" cy="2027873"/>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descr="C:\Users\jmdawsey\BlackLiberationTheologyImages\lynchingnaacpposte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23525" y="6165850"/>
            <a:ext cx="25400" cy="34925"/>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descr="C:\Users\jmdawsey\BlackLiberationTheologyImages\lynchingnaacpposte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66500" y="7137400"/>
            <a:ext cx="25400" cy="34925"/>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Users\jmdawsey\BlackLiberationTheologyImages\lynchingnaacpposte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22963" y="5019675"/>
            <a:ext cx="25400" cy="349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C:\Users\jmdawsey\BlackLiberationTheologyImages\lynchingnaacpposte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377363" y="3524250"/>
            <a:ext cx="25400" cy="34925"/>
          </a:xfrm>
          <a:prstGeom prst="rect">
            <a:avLst/>
          </a:prstGeom>
          <a:noFill/>
          <a:extLst>
            <a:ext uri="{909E8E84-426E-40DD-AFC4-6F175D3DCCD1}">
              <a14:hiddenFill xmlns:a14="http://schemas.microsoft.com/office/drawing/2010/main">
                <a:solidFill>
                  <a:srgbClr val="FFFFFF"/>
                </a:solidFill>
              </a14:hiddenFill>
            </a:ext>
          </a:extLst>
        </p:spPr>
      </p:pic>
      <p:pic>
        <p:nvPicPr>
          <p:cNvPr id="3089" name="Picture 17" descr="C:\Users\jmdawsey\BlackLiberationTheologyImages\lynchingnaacpposte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5638" y="4511675"/>
            <a:ext cx="25400" cy="34925"/>
          </a:xfrm>
          <a:prstGeom prst="rect">
            <a:avLst/>
          </a:prstGeom>
          <a:noFill/>
          <a:extLst>
            <a:ext uri="{909E8E84-426E-40DD-AFC4-6F175D3DCCD1}">
              <a14:hiddenFill xmlns:a14="http://schemas.microsoft.com/office/drawing/2010/main">
                <a:solidFill>
                  <a:srgbClr val="FFFFFF"/>
                </a:solidFill>
              </a14:hiddenFill>
            </a:ext>
          </a:extLst>
        </p:spPr>
      </p:pic>
      <p:pic>
        <p:nvPicPr>
          <p:cNvPr id="3091" name="Picture 19" descr="C:\Users\jmdawsey\BlackLiberationTheologyImages\lynchingnaacpposte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033125" y="2392363"/>
            <a:ext cx="25400" cy="3492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jmdawsey\BlackLiberationTheologyImages\segregation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778" y="4711480"/>
            <a:ext cx="3014662" cy="199885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jmdawsey\BlackLiberationTheologyImages\lynching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81800" y="1790246"/>
            <a:ext cx="2138115" cy="2650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981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A History of Fighting for Justice</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sz="2400" dirty="0" smtClean="0">
                <a:latin typeface="Times New Roman" panose="02020603050405020304" pitchFamily="18" charset="0"/>
                <a:cs typeface="Times New Roman" panose="02020603050405020304" pitchFamily="18" charset="0"/>
              </a:rPr>
              <a:t>Sojourner Truth, 1826</a:t>
            </a:r>
          </a:p>
          <a:p>
            <a:pPr marL="0" indent="0">
              <a:buNone/>
            </a:pPr>
            <a:r>
              <a:rPr lang="en-US" sz="2400" dirty="0" smtClean="0">
                <a:latin typeface="Times New Roman" panose="02020603050405020304" pitchFamily="18" charset="0"/>
                <a:cs typeface="Times New Roman" panose="02020603050405020304" pitchFamily="18" charset="0"/>
              </a:rPr>
              <a:t>Juliann Tillman, 1835</a:t>
            </a:r>
          </a:p>
          <a:p>
            <a:pPr marL="0" indent="0">
              <a:buNone/>
            </a:pPr>
            <a:r>
              <a:rPr lang="en-US" sz="2400" dirty="0" smtClean="0">
                <a:latin typeface="Times New Roman" panose="02020603050405020304" pitchFamily="18" charset="0"/>
                <a:cs typeface="Times New Roman" panose="02020603050405020304" pitchFamily="18" charset="0"/>
              </a:rPr>
              <a:t>Harriet Tubman, 1850s</a:t>
            </a:r>
          </a:p>
          <a:p>
            <a:pPr marL="0" indent="0">
              <a:buNone/>
            </a:pPr>
            <a:r>
              <a:rPr lang="en-US" sz="2400" dirty="0" smtClean="0">
                <a:latin typeface="Times New Roman" panose="02020603050405020304" pitchFamily="18" charset="0"/>
                <a:cs typeface="Times New Roman" panose="02020603050405020304" pitchFamily="18" charset="0"/>
              </a:rPr>
              <a:t>Ida Wells, 1909</a:t>
            </a:r>
          </a:p>
          <a:p>
            <a:pPr marL="0" indent="0">
              <a:buNone/>
            </a:pPr>
            <a:r>
              <a:rPr lang="en-US" sz="2400" dirty="0" smtClean="0">
                <a:latin typeface="Times New Roman" panose="02020603050405020304" pitchFamily="18" charset="0"/>
                <a:cs typeface="Times New Roman" panose="02020603050405020304" pitchFamily="18" charset="0"/>
              </a:rPr>
              <a:t>Rosa Parks, 1955</a:t>
            </a:r>
          </a:p>
          <a:p>
            <a:pPr marL="0" indent="0">
              <a:buNone/>
            </a:pPr>
            <a:r>
              <a:rPr lang="en-US" sz="2400" dirty="0" smtClean="0">
                <a:latin typeface="Times New Roman" panose="02020603050405020304" pitchFamily="18" charset="0"/>
                <a:cs typeface="Times New Roman" panose="02020603050405020304" pitchFamily="18" charset="0"/>
              </a:rPr>
              <a:t>Shirley </a:t>
            </a:r>
            <a:r>
              <a:rPr lang="en-US" sz="2400" dirty="0">
                <a:latin typeface="Times New Roman" panose="02020603050405020304" pitchFamily="18" charset="0"/>
                <a:cs typeface="Times New Roman" panose="02020603050405020304" pitchFamily="18" charset="0"/>
              </a:rPr>
              <a:t>C</a:t>
            </a:r>
            <a:r>
              <a:rPr lang="en-US" sz="2400" dirty="0" smtClean="0">
                <a:latin typeface="Times New Roman" panose="02020603050405020304" pitchFamily="18" charset="0"/>
                <a:cs typeface="Times New Roman" panose="02020603050405020304" pitchFamily="18" charset="0"/>
              </a:rPr>
              <a:t>hisholm, 1968 </a:t>
            </a:r>
          </a:p>
          <a:p>
            <a:pPr marL="0" indent="0">
              <a:buNone/>
            </a:pPr>
            <a:endParaRPr lang="en-US" dirty="0"/>
          </a:p>
        </p:txBody>
      </p:sp>
      <p:pic>
        <p:nvPicPr>
          <p:cNvPr id="3074" name="Picture 2" descr="C:\Users\jmdawsey\BlackLiberationTheologyImages\220px-Sojourner_truth_c18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708150"/>
            <a:ext cx="1121079" cy="156845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jmdawsey\BlackLiberationTheologyImages\ida wells barnet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33800" y="3601168"/>
            <a:ext cx="1273479" cy="1732832"/>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C:\Users\jmdawsey\BlackLiberationTheologyImages\Juliann Jane Tillman (fl 1830-1845) from Delawar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9200" y="1708150"/>
            <a:ext cx="1522404" cy="1573545"/>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C:\Users\jmdawsey\BlackLiberationTheologyImages\Shirley_Chisholm.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26763" y="1317625"/>
            <a:ext cx="63500" cy="93663"/>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descr="C:\Users\jmdawsey\BlackLiberationTheologyImages\Shirley_Chisholm.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99225" y="6122988"/>
            <a:ext cx="63500" cy="93662"/>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Users\jmdawsey\BlackLiberationTheologyImages\harriet_tubman_portrait_jc_160420_4x3_99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20918" y="1708150"/>
            <a:ext cx="1625822" cy="1573545"/>
          </a:xfrm>
          <a:prstGeom prst="rect">
            <a:avLst/>
          </a:prstGeom>
          <a:noFill/>
          <a:extLst>
            <a:ext uri="{909E8E84-426E-40DD-AFC4-6F175D3DCCD1}">
              <a14:hiddenFill xmlns:a14="http://schemas.microsoft.com/office/drawing/2010/main">
                <a:solidFill>
                  <a:srgbClr val="FFFFFF"/>
                </a:solidFill>
              </a14:hiddenFill>
            </a:ext>
          </a:extLst>
        </p:spPr>
      </p:pic>
      <p:pic>
        <p:nvPicPr>
          <p:cNvPr id="3087" name="Picture 15" descr="C:\Users\jmdawsey\BlackLiberationTheologyImages\Rosa-Parks-Legacy.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18669" y="3564882"/>
            <a:ext cx="3109928" cy="1749335"/>
          </a:xfrm>
          <a:prstGeom prst="rect">
            <a:avLst/>
          </a:prstGeom>
          <a:noFill/>
          <a:extLst>
            <a:ext uri="{909E8E84-426E-40DD-AFC4-6F175D3DCCD1}">
              <a14:hiddenFill xmlns:a14="http://schemas.microsoft.com/office/drawing/2010/main">
                <a:solidFill>
                  <a:srgbClr val="FFFFFF"/>
                </a:solidFill>
              </a14:hiddenFill>
            </a:ext>
          </a:extLst>
        </p:spPr>
      </p:pic>
      <p:pic>
        <p:nvPicPr>
          <p:cNvPr id="3089" name="Picture 17" descr="C:\Users\jmdawsey\BlackLiberationTheologyImages\shirleychisholm2.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5214" y="4425035"/>
            <a:ext cx="2971800" cy="1670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79889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Questioning Whites’ Church History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endParaRPr lang="en-US" dirty="0"/>
          </a:p>
        </p:txBody>
      </p:sp>
      <p:pic>
        <p:nvPicPr>
          <p:cNvPr id="2050" name="Picture 2" descr="C:\Users\jmdawsey\BlackLiberationTheologyImages\whitechristianity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738745"/>
            <a:ext cx="3609860" cy="437515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jmdawsey\BlackLiberationTheologyImages\whitechristianity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0456" y="1724890"/>
            <a:ext cx="4502924" cy="211902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jmdawsey\BlackLiberationTheologyImages\whitechristianity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4038600"/>
            <a:ext cx="3886200" cy="2393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70283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9" name="Picture 5" descr="seti"/>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325582" y="0"/>
            <a:ext cx="88392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177236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ramsesIII"/>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68045" y="533400"/>
            <a:ext cx="8460229" cy="5562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761316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Lepsius_4Groups"/>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838200" y="152400"/>
            <a:ext cx="7796951" cy="638070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851671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tut2"/>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895600" y="609600"/>
            <a:ext cx="3505199" cy="55174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726152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africa_pol_2003"/>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175201" y="274638"/>
            <a:ext cx="4793597" cy="5851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181584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Qtiye"/>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590800" y="327304"/>
            <a:ext cx="4038600" cy="599973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823825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Scribe"/>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981201" y="769685"/>
            <a:ext cx="4572000" cy="56093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144288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scribe3"/>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057400" y="472786"/>
            <a:ext cx="4419600" cy="63280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82301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maurice1sm"/>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209800" y="311323"/>
            <a:ext cx="4648200" cy="607702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5833726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TheotokosSaints Athanasius Mar Musa Constantinople, 11-13th century"/>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670983" y="274638"/>
            <a:ext cx="7802033" cy="5851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9876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Qtiye"/>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2438400" y="483541"/>
            <a:ext cx="3962400" cy="588652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29176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descr="Augustinus_small"/>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457200" y="685800"/>
            <a:ext cx="3352800" cy="569976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Picture 5" descr="botticelli augustine 1480 flore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572000" y="685799"/>
            <a:ext cx="3716337" cy="568361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585800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africa_pol_2003"/>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175201" y="274638"/>
            <a:ext cx="4793597" cy="5851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300856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tunisia"/>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2137105" y="274638"/>
            <a:ext cx="4869790" cy="5851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482078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near tagaste"/>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518480" y="533400"/>
            <a:ext cx="8244520" cy="589483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640005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tunisian berbe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518480" y="457200"/>
            <a:ext cx="8092120" cy="578586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064751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berbers06"/>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362200" y="367748"/>
            <a:ext cx="4191000" cy="623183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18629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morocan old man"/>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362200" y="279143"/>
            <a:ext cx="4419600" cy="627529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78621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morocan old berber man"/>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743200" y="434051"/>
            <a:ext cx="3962400" cy="601883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951791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F</a:t>
            </a:r>
            <a:r>
              <a:rPr lang="en-US" b="1" dirty="0" smtClean="0">
                <a:latin typeface="Times New Roman" panose="02020603050405020304" pitchFamily="18" charset="0"/>
                <a:cs typeface="Times New Roman" panose="02020603050405020304" pitchFamily="18" charset="0"/>
              </a:rPr>
              <a:t>ive Aspects of Liberation Theology</a:t>
            </a:r>
            <a:endParaRPr lang="en-US" b="1"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p:txBody>
          <a:bodyPr>
            <a:normAutofit/>
          </a:bodyPr>
          <a:lstStyle/>
          <a:p>
            <a:pPr marL="514350" indent="-514350">
              <a:buFont typeface="+mj-lt"/>
              <a:buAutoNum type="arabicPeriod"/>
            </a:pPr>
            <a:r>
              <a:rPr lang="en-US" sz="3600" dirty="0" smtClean="0">
                <a:latin typeface="Times New Roman" panose="02020603050405020304" pitchFamily="18" charset="0"/>
                <a:cs typeface="Times New Roman" panose="02020603050405020304" pitchFamily="18" charset="0"/>
              </a:rPr>
              <a:t>The Christian’s Obligation</a:t>
            </a:r>
          </a:p>
          <a:p>
            <a:pPr marL="514350" indent="-514350">
              <a:buFont typeface="+mj-lt"/>
              <a:buAutoNum type="arabicPeriod"/>
            </a:pPr>
            <a:r>
              <a:rPr lang="en-US" sz="3600" dirty="0" smtClean="0">
                <a:latin typeface="Times New Roman" panose="02020603050405020304" pitchFamily="18" charset="0"/>
                <a:cs typeface="Times New Roman" panose="02020603050405020304" pitchFamily="18" charset="0"/>
              </a:rPr>
              <a:t>Rediscovering the Bible</a:t>
            </a:r>
          </a:p>
          <a:p>
            <a:pPr marL="514350" indent="-514350">
              <a:buFont typeface="+mj-lt"/>
              <a:buAutoNum type="arabicPeriod"/>
            </a:pPr>
            <a:r>
              <a:rPr lang="en-US" sz="3600" dirty="0" smtClean="0">
                <a:latin typeface="Times New Roman" panose="02020603050405020304" pitchFamily="18" charset="0"/>
                <a:cs typeface="Times New Roman" panose="02020603050405020304" pitchFamily="18" charset="0"/>
              </a:rPr>
              <a:t>Opting for the Oppressed</a:t>
            </a:r>
          </a:p>
          <a:p>
            <a:pPr marL="514350" indent="-514350">
              <a:buFont typeface="+mj-lt"/>
              <a:buAutoNum type="arabicPeriod"/>
            </a:pPr>
            <a:r>
              <a:rPr lang="en-US" sz="3600" dirty="0" smtClean="0">
                <a:latin typeface="Times New Roman" panose="02020603050405020304" pitchFamily="18" charset="0"/>
                <a:cs typeface="Times New Roman" panose="02020603050405020304" pitchFamily="18" charset="0"/>
              </a:rPr>
              <a:t>Addressing Structural Sin</a:t>
            </a:r>
          </a:p>
          <a:p>
            <a:pPr marL="514350" indent="-514350">
              <a:buFont typeface="+mj-lt"/>
              <a:buAutoNum type="arabicPeriod"/>
            </a:pPr>
            <a:r>
              <a:rPr lang="en-US" sz="3600" dirty="0" smtClean="0">
                <a:latin typeface="Times New Roman" panose="02020603050405020304" pitchFamily="18" charset="0"/>
                <a:cs typeface="Times New Roman" panose="02020603050405020304" pitchFamily="18" charset="0"/>
              </a:rPr>
              <a:t>Non-violent Stance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93138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1. The Christian’s Obligation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There is real suffering in the world, born of oppression. The Christian must act, for to do nothing is actually to side with the oppressor, the one misusing power. Aren’t we guilty when we see a child abused and do nothing? Aren’t we equally responsible for others who are helpless and suffer injustice?</a:t>
            </a:r>
          </a:p>
          <a:p>
            <a:pPr marL="0" indent="0">
              <a:buNone/>
            </a:pPr>
            <a:r>
              <a:rPr lang="en-US"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pic>
        <p:nvPicPr>
          <p:cNvPr id="2050" name="Picture 2" descr="C:\Users\jmdawsey\BlackLiberationTheologyImages\abuse578-3301484-image-a-42_14466272715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01957" y="4647927"/>
            <a:ext cx="2274938" cy="1515837"/>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jmdawsey\BlackLiberationTheologyImages\childabusestop-1131143_960_72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3400" y="3062122"/>
            <a:ext cx="1580623" cy="128874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jmdawsey\BlackLiberationTheologyImages\Child-Abuse-stop-child-abuse-34714845-570-45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07448" y="2938101"/>
            <a:ext cx="1904083" cy="150322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jmdawsey\BlackLiberationTheologyImages\chuldabusebroken-glasses-1-131676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33600" y="3027487"/>
            <a:ext cx="1808629" cy="1358015"/>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jmdawsey\BlackLiberationTheologyImages\garbagedumpnicaraguala-chureca-town-kids-1200x120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75552" y="4606634"/>
            <a:ext cx="2335696" cy="155713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Users\jmdawsey\BlackLiberationTheologyImages\we-cant-ignor-it-stop-child-abuse-19518669-212-237.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081" y="2996871"/>
            <a:ext cx="1341173" cy="149933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jmdawsey\BlackLiberationTheologyImages\blackpoverty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0081" y="4647927"/>
            <a:ext cx="2328950" cy="1242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91049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jmdawsey\BlackLiberationTheologyImages\blackpoverty2voting_rights_1960-thumb-640xauto-56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9177" y="3276600"/>
            <a:ext cx="3596652" cy="224790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jmdawsey\BlackLiberationTheologyImages\blackpoverty3.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3" y="3124200"/>
            <a:ext cx="4154239" cy="2736068"/>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jmdawsey\BlackLiberationTheologyImages\blackpoverty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5" y="160962"/>
            <a:ext cx="3940298" cy="260402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Users\jmdawsey\BlackLiberationTheologyImages\blackpoverty5ROBERT_Eugenic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1179" y="279554"/>
            <a:ext cx="3432647" cy="2574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94133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2. Rediscovering the Bible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t>Jesus</a:t>
            </a:r>
            <a:r>
              <a:rPr lang="en-US" dirty="0"/>
              <a:t>’ Good </a:t>
            </a:r>
            <a:r>
              <a:rPr lang="en-US" dirty="0" smtClean="0"/>
              <a:t>News</a:t>
            </a:r>
          </a:p>
          <a:p>
            <a:r>
              <a:rPr lang="en-US" dirty="0" smtClean="0"/>
              <a:t>The </a:t>
            </a:r>
            <a:r>
              <a:rPr lang="en-US" dirty="0"/>
              <a:t>Exodus Story</a:t>
            </a:r>
            <a:endParaRPr lang="en-US" dirty="0" smtClean="0"/>
          </a:p>
          <a:p>
            <a:r>
              <a:rPr lang="en-US" i="1" dirty="0" err="1" smtClean="0"/>
              <a:t>Divino</a:t>
            </a:r>
            <a:r>
              <a:rPr lang="en-US" i="1" dirty="0" smtClean="0"/>
              <a:t> </a:t>
            </a:r>
            <a:r>
              <a:rPr lang="en-US" i="1" dirty="0" err="1" smtClean="0"/>
              <a:t>Afflante</a:t>
            </a:r>
            <a:r>
              <a:rPr lang="en-US" i="1" dirty="0" smtClean="0"/>
              <a:t> </a:t>
            </a:r>
            <a:r>
              <a:rPr lang="en-US" i="1" dirty="0" err="1" smtClean="0"/>
              <a:t>Spiritu</a:t>
            </a:r>
            <a:r>
              <a:rPr lang="en-US" dirty="0" smtClean="0"/>
              <a:t>, 1943</a:t>
            </a:r>
          </a:p>
          <a:p>
            <a:r>
              <a:rPr lang="en-US" i="1" dirty="0" err="1" smtClean="0"/>
              <a:t>Comunidades</a:t>
            </a:r>
            <a:r>
              <a:rPr lang="en-US" i="1" dirty="0" smtClean="0"/>
              <a:t> de Bas</a:t>
            </a:r>
            <a:r>
              <a:rPr lang="en-US" dirty="0" smtClean="0"/>
              <a:t>e (80,000 +)</a:t>
            </a:r>
          </a:p>
          <a:p>
            <a:r>
              <a:rPr lang="en-US" dirty="0" smtClean="0"/>
              <a:t>Paulo Freire’s </a:t>
            </a:r>
            <a:r>
              <a:rPr lang="en-US" i="1" dirty="0" smtClean="0"/>
              <a:t>Pedagogy of the Oppressed</a:t>
            </a:r>
          </a:p>
          <a:p>
            <a:r>
              <a:rPr lang="en-US" dirty="0" smtClean="0"/>
              <a:t>Carlos </a:t>
            </a:r>
            <a:r>
              <a:rPr lang="en-US" dirty="0" err="1" smtClean="0"/>
              <a:t>Mesters</a:t>
            </a:r>
            <a:r>
              <a:rPr lang="en-US" dirty="0" smtClean="0"/>
              <a:t>’ Parable of the House</a:t>
            </a:r>
          </a:p>
          <a:p>
            <a:r>
              <a:rPr lang="en-US" dirty="0" smtClean="0"/>
              <a:t>Christianity in Black America</a:t>
            </a:r>
          </a:p>
          <a:p>
            <a:pPr marL="0" indent="0">
              <a:buNone/>
            </a:pPr>
            <a:endParaRPr lang="en-US" dirty="0"/>
          </a:p>
        </p:txBody>
      </p:sp>
    </p:spTree>
    <p:extLst>
      <p:ext uri="{BB962C8B-B14F-4D97-AF65-F5344CB8AC3E}">
        <p14:creationId xmlns:p14="http://schemas.microsoft.com/office/powerpoint/2010/main" val="12187123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p:nvPr>
        </p:nvSpPr>
        <p:spPr/>
        <p:txBody>
          <a:bodyPr/>
          <a:lstStyle/>
          <a:p>
            <a:pPr marL="0" indent="0">
              <a:buNone/>
            </a:pPr>
            <a:r>
              <a:rPr lang="en-US" dirty="0" smtClean="0"/>
              <a:t>“The Spirit of the Lord is </a:t>
            </a:r>
          </a:p>
          <a:p>
            <a:pPr marL="0" indent="0">
              <a:buNone/>
            </a:pPr>
            <a:r>
              <a:rPr lang="en-US" dirty="0"/>
              <a:t>	</a:t>
            </a:r>
            <a:r>
              <a:rPr lang="en-US" dirty="0" smtClean="0"/>
              <a:t>upon me</a:t>
            </a:r>
          </a:p>
          <a:p>
            <a:pPr marL="0" indent="0">
              <a:buNone/>
            </a:pPr>
            <a:r>
              <a:rPr lang="en-US" dirty="0" smtClean="0"/>
              <a:t> Because he has anointed me </a:t>
            </a:r>
          </a:p>
          <a:p>
            <a:pPr marL="0" indent="0">
              <a:buNone/>
            </a:pPr>
            <a:r>
              <a:rPr lang="en-US" dirty="0"/>
              <a:t>	</a:t>
            </a:r>
            <a:r>
              <a:rPr lang="en-US" dirty="0" smtClean="0"/>
              <a:t>to bring good news to the poor.</a:t>
            </a:r>
          </a:p>
          <a:p>
            <a:pPr marL="0" indent="0">
              <a:buNone/>
            </a:pPr>
            <a:r>
              <a:rPr lang="en-US" dirty="0" smtClean="0"/>
              <a:t> He has sent me to proclaim </a:t>
            </a:r>
          </a:p>
          <a:p>
            <a:pPr marL="0" indent="0">
              <a:buNone/>
            </a:pPr>
            <a:r>
              <a:rPr lang="en-US" dirty="0"/>
              <a:t>	</a:t>
            </a:r>
            <a:r>
              <a:rPr lang="en-US" dirty="0" smtClean="0"/>
              <a:t>release to the captives</a:t>
            </a:r>
          </a:p>
          <a:p>
            <a:pPr marL="0" indent="0">
              <a:buNone/>
            </a:pPr>
            <a:r>
              <a:rPr lang="en-US" dirty="0"/>
              <a:t>	</a:t>
            </a:r>
            <a:r>
              <a:rPr lang="en-US" dirty="0" smtClean="0"/>
              <a:t>and recovering of sight to the blind,</a:t>
            </a:r>
          </a:p>
          <a:p>
            <a:pPr marL="0" indent="0">
              <a:buNone/>
            </a:pPr>
            <a:r>
              <a:rPr lang="en-US" dirty="0"/>
              <a:t>	</a:t>
            </a:r>
            <a:r>
              <a:rPr lang="en-US" dirty="0" smtClean="0"/>
              <a:t>	to let the oppressed go free,</a:t>
            </a:r>
          </a:p>
          <a:p>
            <a:pPr marL="0" indent="0">
              <a:buNone/>
            </a:pPr>
            <a:r>
              <a:rPr lang="en-US" dirty="0" smtClean="0"/>
              <a:t>	to proclaim the year of the Lord’s favor.” </a:t>
            </a:r>
          </a:p>
          <a:p>
            <a:pPr marL="0" indent="0">
              <a:buNone/>
            </a:pPr>
            <a:r>
              <a:rPr lang="en-US" dirty="0" smtClean="0"/>
              <a:t>					(Luke 4:18-19)</a:t>
            </a:r>
          </a:p>
          <a:p>
            <a:pPr marL="0" indent="0">
              <a:buNone/>
            </a:pPr>
            <a:endParaRPr lang="en-US" dirty="0"/>
          </a:p>
        </p:txBody>
      </p:sp>
    </p:spTree>
    <p:extLst>
      <p:ext uri="{BB962C8B-B14F-4D97-AF65-F5344CB8AC3E}">
        <p14:creationId xmlns:p14="http://schemas.microsoft.com/office/powerpoint/2010/main" val="6905095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normAutofit lnSpcReduction="10000"/>
          </a:bodyPr>
          <a:lstStyle/>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Then the Lord said, “I have observed the  misery of my people who are in Egypt; I have heard their cry on account of their taskmasters. Indeed, I know their sufferings, and I have come down to deliver them from the Egyptians, and to bring them out of that land to a good and broad land, a land flowing with milk and honey. . . .  The cry of the Israelites has now come to me; I have also seen how the Egyptians oppress them. So come, I will send you to Pharaoh to bring my people out of Egypt.” (Exodus 3: 7-10)</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95237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jmdawsey\BlackLiberationTheologyImages\carlos meste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64352" y="4256427"/>
            <a:ext cx="1565302" cy="239597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jmdawsey\BlackLiberationTheologyImages\laBiblia_Latinoamerica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0339" y="133796"/>
            <a:ext cx="2006893" cy="2488849"/>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C:\Users\jmdawsey\BlackLiberationTheologyImages\PedagogiadoOprimid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830154"/>
            <a:ext cx="1742147" cy="214317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C:\Users\jmdawsey\BlackLiberationTheologyImages\slavesblackswhitesworship.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3901739"/>
            <a:ext cx="3724621" cy="2983200"/>
          </a:xfrm>
          <a:prstGeom prst="rect">
            <a:avLst/>
          </a:prstGeom>
          <a:noFill/>
          <a:extLst>
            <a:ext uri="{909E8E84-426E-40DD-AFC4-6F175D3DCCD1}">
              <a14:hiddenFill xmlns:a14="http://schemas.microsoft.com/office/drawing/2010/main">
                <a:solidFill>
                  <a:srgbClr val="FFFFFF"/>
                </a:solidFill>
              </a14:hiddenFill>
            </a:ext>
          </a:extLst>
        </p:spPr>
      </p:pic>
      <p:pic>
        <p:nvPicPr>
          <p:cNvPr id="5127" name="Picture 7" descr="C:\Users\jmdawsey\BlackLiberationTheologyImages\slaves reading bible.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5" y="4888523"/>
            <a:ext cx="318135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C:\Users\jmdawsey\BlackLiberationTheologyImages\hural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5729" y="1977381"/>
            <a:ext cx="1602222" cy="2308286"/>
          </a:xfrm>
          <a:prstGeom prst="rect">
            <a:avLst/>
          </a:prstGeom>
          <a:noFill/>
          <a:extLst>
            <a:ext uri="{909E8E84-426E-40DD-AFC4-6F175D3DCCD1}">
              <a14:hiddenFill xmlns:a14="http://schemas.microsoft.com/office/drawing/2010/main">
                <a:solidFill>
                  <a:srgbClr val="FFFFFF"/>
                </a:solidFill>
              </a14:hiddenFill>
            </a:ext>
          </a:extLst>
        </p:spPr>
      </p:pic>
      <p:pic>
        <p:nvPicPr>
          <p:cNvPr id="5129" name="Picture 9" descr="C:\Users\jmdawsey\BlackLiberationTheologyImages\basicecclesialcommunity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77951" y="1977381"/>
            <a:ext cx="2972802" cy="1924358"/>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C:\Users\jmdawsey\BlackLiberationTheologyImages\basicecclesialcommunity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931348" y="2909196"/>
            <a:ext cx="2272715" cy="1704536"/>
          </a:xfrm>
          <a:prstGeom prst="rect">
            <a:avLst/>
          </a:prstGeom>
          <a:noFill/>
          <a:extLst>
            <a:ext uri="{909E8E84-426E-40DD-AFC4-6F175D3DCCD1}">
              <a14:hiddenFill xmlns:a14="http://schemas.microsoft.com/office/drawing/2010/main">
                <a:solidFill>
                  <a:srgbClr val="FFFFFF"/>
                </a:solidFill>
              </a14:hiddenFill>
            </a:ext>
          </a:extLst>
        </p:spPr>
      </p:pic>
      <p:pic>
        <p:nvPicPr>
          <p:cNvPr id="5131" name="Picture 11" descr="C:\Users\jmdawsey\BlackLiberationTheologyImages\basicecclesialcommunity4.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70787" y="265695"/>
            <a:ext cx="2371725" cy="1439583"/>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C:\Users\jmdawsey\BlackLiberationTheologyImages\biblia sagrada em portugues.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99955" y="0"/>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jmdawsey\BlackLiberationTheologyImages\divinoafflantespiritu1.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9647" y="179902"/>
            <a:ext cx="1532500" cy="2442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0156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3. Opting For the Oppressed</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dirty="0" smtClean="0">
                <a:latin typeface="Times New Roman" panose="02020603050405020304" pitchFamily="18" charset="0"/>
                <a:cs typeface="Times New Roman" panose="02020603050405020304" pitchFamily="18" charset="0"/>
              </a:rPr>
              <a:t>Does God have a bias for the poor?</a:t>
            </a:r>
          </a:p>
          <a:p>
            <a:pPr marL="0" indent="0">
              <a:buNone/>
            </a:pPr>
            <a:r>
              <a:rPr lang="en-US" dirty="0" smtClean="0">
                <a:latin typeface="Times New Roman" panose="02020603050405020304" pitchFamily="18" charset="0"/>
                <a:cs typeface="Times New Roman" panose="02020603050405020304" pitchFamily="18" charset="0"/>
              </a:rPr>
              <a:t>Yes and No.</a:t>
            </a:r>
          </a:p>
          <a:p>
            <a:pPr>
              <a:buFont typeface="Arial" charset="0"/>
              <a:buChar char="•"/>
            </a:pPr>
            <a:r>
              <a:rPr lang="en-US" dirty="0" smtClean="0">
                <a:latin typeface="Times New Roman" panose="02020603050405020304" pitchFamily="18" charset="0"/>
                <a:cs typeface="Times New Roman" panose="02020603050405020304" pitchFamily="18" charset="0"/>
              </a:rPr>
              <a:t>Poor as victims of injustice</a:t>
            </a:r>
          </a:p>
          <a:p>
            <a:pPr>
              <a:buFont typeface="Arial" charset="0"/>
              <a:buChar char="•"/>
            </a:pPr>
            <a:r>
              <a:rPr lang="en-US" dirty="0" smtClean="0">
                <a:latin typeface="Times New Roman" panose="02020603050405020304" pitchFamily="18" charset="0"/>
                <a:cs typeface="Times New Roman" panose="02020603050405020304" pitchFamily="18" charset="0"/>
              </a:rPr>
              <a:t>Poor as victims of bad luck</a:t>
            </a:r>
          </a:p>
          <a:p>
            <a:pPr>
              <a:buFont typeface="Arial" charset="0"/>
              <a:buChar char="•"/>
            </a:pPr>
            <a:r>
              <a:rPr lang="en-US" dirty="0" smtClean="0">
                <a:latin typeface="Times New Roman" panose="02020603050405020304" pitchFamily="18" charset="0"/>
                <a:cs typeface="Times New Roman" panose="02020603050405020304" pitchFamily="18" charset="0"/>
              </a:rPr>
              <a:t>Poor as victims of own sloth or improvidence</a:t>
            </a:r>
          </a:p>
          <a:p>
            <a:pPr marL="0" indent="0">
              <a:buNone/>
            </a:pPr>
            <a:r>
              <a:rPr lang="en-US" dirty="0" smtClean="0">
                <a:latin typeface="Times New Roman" panose="02020603050405020304" pitchFamily="18" charset="0"/>
                <a:cs typeface="Times New Roman" panose="02020603050405020304" pitchFamily="18" charset="0"/>
              </a:rPr>
              <a:t>The Nature of God as the One who rejects power and dies on the cross in solidarity with those crucified by power structures of the world.</a:t>
            </a:r>
          </a:p>
          <a:p>
            <a:pPr marL="0" indent="0">
              <a:buNone/>
            </a:pPr>
            <a:endParaRPr lang="en-US" dirty="0" smtClean="0">
              <a:latin typeface="Times New Roman" panose="02020603050405020304" pitchFamily="18" charset="0"/>
              <a:cs typeface="Times New Roman" panose="02020603050405020304" pitchFamily="18" charset="0"/>
            </a:endParaRPr>
          </a:p>
          <a:p>
            <a:pPr>
              <a:buFont typeface="Arial" charset="0"/>
              <a:buChar char="•"/>
            </a:pPr>
            <a:endParaRPr lang="en-US" dirty="0" smtClean="0"/>
          </a:p>
          <a:p>
            <a:endParaRPr lang="en-US" dirty="0"/>
          </a:p>
        </p:txBody>
      </p:sp>
      <p:pic>
        <p:nvPicPr>
          <p:cNvPr id="6146" name="Picture 2" descr="C:\Users\jmdawsey\BlackLiberationTheologyImages\blackpoverty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2163623"/>
            <a:ext cx="3128741" cy="1668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63969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4. Addressing Structural Sin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dirty="0" smtClean="0"/>
              <a:t>Income distribution</a:t>
            </a:r>
          </a:p>
          <a:p>
            <a:pPr marL="0" indent="0">
              <a:buNone/>
            </a:pPr>
            <a:r>
              <a:rPr lang="en-US" dirty="0" smtClean="0"/>
              <a:t>Incarceration</a:t>
            </a:r>
          </a:p>
          <a:p>
            <a:pPr marL="0" indent="0">
              <a:buNone/>
            </a:pPr>
            <a:r>
              <a:rPr lang="en-US" dirty="0" smtClean="0"/>
              <a:t>Educational opportunities</a:t>
            </a:r>
            <a:endParaRPr lang="en-US" dirty="0"/>
          </a:p>
        </p:txBody>
      </p:sp>
      <p:pic>
        <p:nvPicPr>
          <p:cNvPr id="7170" name="Picture 2" descr="C:\Users\jmdawsey\BlackLiberationTheologyImages\1-Black-men-in-college.jp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88534" y="3287478"/>
            <a:ext cx="2671415" cy="1806094"/>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jmdawsey\BlackLiberationTheologyImages\blackdeathsfromviolence2victimofpoliceshootingN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2991" y="5132363"/>
            <a:ext cx="1983201" cy="16764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jmdawsey\BlackLiberationTheologyImages\BlackMenPris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307433"/>
            <a:ext cx="2437596" cy="1625064"/>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C:\Users\jmdawsey\BlackLiberationTheologyImages\blackpoverty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0715" y="3108325"/>
            <a:ext cx="2481756" cy="1696927"/>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descr="C:\Users\jmdawsey\BlackLiberationTheologyImages\Katrina.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53200" y="1291022"/>
            <a:ext cx="2227785" cy="1670839"/>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C:\Users\jmdawsey\BlackLiberationTheologyImages\lynchingnaacpposter.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517813" y="3090863"/>
            <a:ext cx="25400" cy="34925"/>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C:\Users\jmdawsey\BlackLiberationTheologyImages\superwealthy.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77113" y="1289850"/>
            <a:ext cx="2148859" cy="1611644"/>
          </a:xfrm>
          <a:prstGeom prst="rect">
            <a:avLst/>
          </a:prstGeom>
          <a:noFill/>
          <a:extLst>
            <a:ext uri="{909E8E84-426E-40DD-AFC4-6F175D3DCCD1}">
              <a14:hiddenFill xmlns:a14="http://schemas.microsoft.com/office/drawing/2010/main">
                <a:solidFill>
                  <a:srgbClr val="FFFFFF"/>
                </a:solidFill>
              </a14:hiddenFill>
            </a:ext>
          </a:extLst>
        </p:spPr>
      </p:pic>
      <p:pic>
        <p:nvPicPr>
          <p:cNvPr id="7179" name="Picture 11" descr="C:\Users\jmdawsey\BlackLiberationTheologyImages\job1.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00577" y="5221180"/>
            <a:ext cx="2847327" cy="1603995"/>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C:\Users\jmdawsey\BlackLiberationTheologyImages\job-fair-employment-line.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29734" y="4985622"/>
            <a:ext cx="2452737" cy="1839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3107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jmdawsey\BlackLiberationTheologyImages\PovertyBlog2015_figure1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938" y="768635"/>
            <a:ext cx="8670808" cy="5016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1824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jmdawsey\BlackLiberationTheologyImages\Historical-Black-Family-Poverty-Chart-1967-to-2014 (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445477"/>
            <a:ext cx="4705350" cy="613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5396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jmdawsey\BlackLiberationTheologyImages\0610hollar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385689"/>
            <a:ext cx="7370664" cy="432514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idx="4294967295"/>
          </p:nvPr>
        </p:nvSpPr>
        <p:spPr>
          <a:xfrm>
            <a:off x="1676400" y="4876800"/>
            <a:ext cx="5486400" cy="566738"/>
          </a:xfrm>
        </p:spPr>
        <p:txBody>
          <a:bodyPr>
            <a:normAutofit/>
          </a:bodyPr>
          <a:lstStyle/>
          <a:p>
            <a:r>
              <a:rPr lang="en-US" sz="2400" dirty="0" smtClean="0">
                <a:latin typeface="Times New Roman" panose="02020603050405020304" pitchFamily="18" charset="0"/>
                <a:cs typeface="Times New Roman" panose="02020603050405020304" pitchFamily="18" charset="0"/>
              </a:rPr>
              <a:t>Comparing Black and White Incomes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86542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jmdawsey\BlackLiberationTheologyImages\average household incom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4763" y="304800"/>
            <a:ext cx="5867400" cy="6265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4023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jmdawsey\BlackLiberationTheologyImages\incomegain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12" y="533400"/>
            <a:ext cx="8955088" cy="5910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5793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jmdawsey\BlackLiberationTheologyImages\extreme_inequalitycha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1474" y="533400"/>
            <a:ext cx="6019800" cy="5790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8746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jmdawsey\BlackLiberationTheologyImages\Wealth_Inequality_Wors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 y="533399"/>
            <a:ext cx="7658100" cy="574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17425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jmdawsey\BlackLiberationTheologyImages\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825" y="381000"/>
            <a:ext cx="7696200" cy="5922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8063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jmdawsey\BlackLiberationTheologyImages\outofbalanc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152400"/>
            <a:ext cx="5672168" cy="6236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60488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descr="C:\Users\jmdawsey\BlackLiberationTheologyImages\violentcrime_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7153" y="512618"/>
            <a:ext cx="7252447" cy="5604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57915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jmdawsey\BlackLiberationTheologyImages\3fcb35ce7e44187bad67eeb4f36a2af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785" y="533400"/>
            <a:ext cx="8126101"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35562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jmdawsey\BlackLiberationTheologyImages\prisonra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838200"/>
            <a:ext cx="5238750" cy="499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9158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jmdawsey\BlackLiberationTheologyImages\burglary_victimization_and_incom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80999"/>
            <a:ext cx="8235950" cy="6176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377720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mdawsey\BlackLiberationTheologyImages\educationRaceCharts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609600"/>
            <a:ext cx="6096000" cy="5743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3399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mdawsey\BlackLiberationTheologyImages\Education_Income_Ra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066800"/>
            <a:ext cx="7505700" cy="4978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Education and Income</a:t>
            </a:r>
            <a:endParaRPr lang="en-US" dirty="0"/>
          </a:p>
        </p:txBody>
      </p:sp>
      <p:sp>
        <p:nvSpPr>
          <p:cNvPr id="3" name="Content Placeholder 2"/>
          <p:cNvSpPr>
            <a:spLocks noGrp="1"/>
          </p:cNvSpPr>
          <p:nvPr>
            <p:ph idx="1"/>
          </p:nvPr>
        </p:nvSpPr>
        <p:spPr>
          <a:xfrm>
            <a:off x="609600" y="0"/>
            <a:ext cx="8534400" cy="5602595"/>
          </a:xfrm>
        </p:spPr>
        <p:txBody>
          <a:bodyPr/>
          <a:lstStyle/>
          <a:p>
            <a:pPr marL="0" indent="0">
              <a:buNone/>
            </a:pPr>
            <a:endParaRPr lang="en-US" dirty="0"/>
          </a:p>
        </p:txBody>
      </p:sp>
    </p:spTree>
    <p:extLst>
      <p:ext uri="{BB962C8B-B14F-4D97-AF65-F5344CB8AC3E}">
        <p14:creationId xmlns:p14="http://schemas.microsoft.com/office/powerpoint/2010/main" val="18276834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jmdawsey\BlackLiberationTheologyImages\chart325fina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986" y="304800"/>
            <a:ext cx="8432108" cy="6125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172306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5. Non-Violent Stance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lgn="ctr">
              <a:buNone/>
            </a:pPr>
            <a:r>
              <a:rPr lang="en-US" dirty="0" smtClean="0">
                <a:latin typeface="Times New Roman" panose="02020603050405020304" pitchFamily="18" charset="0"/>
                <a:cs typeface="Times New Roman" panose="02020603050405020304" pitchFamily="18" charset="0"/>
              </a:rPr>
              <a:t>Starts with the Image of Jesus </a:t>
            </a:r>
            <a:r>
              <a:rPr lang="en-US" dirty="0">
                <a:latin typeface="Times New Roman" panose="02020603050405020304" pitchFamily="18" charset="0"/>
                <a:cs typeface="Times New Roman" panose="02020603050405020304" pitchFamily="18" charset="0"/>
              </a:rPr>
              <a:t>w</a:t>
            </a:r>
            <a:r>
              <a:rPr lang="en-US" dirty="0" smtClean="0">
                <a:latin typeface="Times New Roman" panose="02020603050405020304" pitchFamily="18" charset="0"/>
                <a:cs typeface="Times New Roman" panose="02020603050405020304" pitchFamily="18" charset="0"/>
              </a:rPr>
              <a:t>ho Suffers</a:t>
            </a:r>
          </a:p>
        </p:txBody>
      </p:sp>
      <p:pic>
        <p:nvPicPr>
          <p:cNvPr id="2062" name="Picture 14" descr="C:\Users\jmdawsey\BlackLiberationTheologyImages\BlackJes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2329077"/>
            <a:ext cx="3638508" cy="4140003"/>
          </a:xfrm>
          <a:prstGeom prst="rect">
            <a:avLst/>
          </a:prstGeom>
          <a:noFill/>
          <a:extLst>
            <a:ext uri="{909E8E84-426E-40DD-AFC4-6F175D3DCCD1}">
              <a14:hiddenFill xmlns:a14="http://schemas.microsoft.com/office/drawing/2010/main">
                <a:solidFill>
                  <a:srgbClr val="FFFFFF"/>
                </a:solidFill>
              </a14:hiddenFill>
            </a:ext>
          </a:extLst>
        </p:spPr>
      </p:pic>
      <p:pic>
        <p:nvPicPr>
          <p:cNvPr id="2063" name="Picture 15" descr="C:\Users\jmdawsey\BlackLiberationTheologyImages\blackjesu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226579"/>
            <a:ext cx="2819400" cy="4171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562824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The Cost of Change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endParaRPr lang="en-US" dirty="0"/>
          </a:p>
        </p:txBody>
      </p:sp>
      <p:pic>
        <p:nvPicPr>
          <p:cNvPr id="3075" name="Picture 3" descr="C:\Users\jmdawsey\BlackLiberationTheologyImages\boffandromer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328" y="3590113"/>
            <a:ext cx="4039564" cy="2267404"/>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jmdawsey\BlackLiberationTheologyImages\Charles-Curra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2679" y="3574383"/>
            <a:ext cx="2298864" cy="229886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jmdawsey\BlackLiberationTheologyImages\HansKungMemoirsII_303x4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9270" y="3574383"/>
            <a:ext cx="1943121" cy="2885823"/>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C:\Users\jmdawsey\BlackLiberationTheologyImages\la-mlkchicago-attacke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6200" y="1487700"/>
            <a:ext cx="2980267" cy="16764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Users\jmdawsey\BlackLiberationTheologyImages\martinlutherkingjrinprison.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2150" y="1474809"/>
            <a:ext cx="3497943" cy="1963131"/>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C:\Users\jmdawsey\BlackLiberationTheologyImages\MLKjrbeingattacked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1481" y="1473186"/>
            <a:ext cx="1978701"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13362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anose="02020603050405020304" pitchFamily="18" charset="0"/>
                <a:cs typeface="Times New Roman" panose="02020603050405020304" pitchFamily="18" charset="0"/>
              </a:rPr>
              <a:t>“The Current Crisis in Race Relations”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The non-violent method is not cowardice or stagnant passivity; it does resist evil. While nonaggressive physically, it is dynamically aggressive spiritually. </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It does not seek to defeat or humiliate the opponent. The end is redemption and reconciliation.</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It attacks the forces of evil rather than the ones caught in those evils. The tension is between justice and injustice.</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The method not only avoids external violence, but also internal violence of the spirit. At the center of non-violence stands the principle of love.</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A fifth basic fact about non-violent resistance is that it is based on the conviction that the universe is on the side of justice</a:t>
            </a:r>
          </a:p>
          <a:p>
            <a:pPr marL="514350" indent="-514350">
              <a:buFont typeface="+mj-lt"/>
              <a:buAutoNum type="arabicPeriod"/>
            </a:pPr>
            <a:endParaRPr lang="en-US" dirty="0" smtClean="0">
              <a:latin typeface="Times New Roman" panose="02020603050405020304" pitchFamily="18" charset="0"/>
              <a:cs typeface="Times New Roman" panose="02020603050405020304" pitchFamily="18" charset="0"/>
            </a:endParaRPr>
          </a:p>
          <a:p>
            <a:pPr marL="514350" indent="-514350">
              <a:buFont typeface="+mj-lt"/>
              <a:buAutoNum type="arabicPeriod"/>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22383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Walter Rauschenbusch</a:t>
            </a:r>
          </a:p>
          <a:p>
            <a:pPr marL="0" indent="0">
              <a:buNone/>
            </a:pPr>
            <a:r>
              <a:rPr lang="en-US" dirty="0" smtClean="0"/>
              <a:t>Social Principles</a:t>
            </a:r>
          </a:p>
          <a:p>
            <a:pPr marL="0" indent="0">
              <a:buNone/>
            </a:pPr>
            <a:endParaRPr lang="en-US" dirty="0"/>
          </a:p>
        </p:txBody>
      </p:sp>
      <p:sp>
        <p:nvSpPr>
          <p:cNvPr id="4" name="Title 3"/>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Social Gospel</a:t>
            </a:r>
            <a:endParaRPr lang="en-US" dirty="0">
              <a:latin typeface="Times New Roman" panose="02020603050405020304" pitchFamily="18" charset="0"/>
              <a:cs typeface="Times New Roman" panose="02020603050405020304" pitchFamily="18" charset="0"/>
            </a:endParaRPr>
          </a:p>
        </p:txBody>
      </p:sp>
      <p:pic>
        <p:nvPicPr>
          <p:cNvPr id="2050" name="Picture 2" descr="C:\Users\jmdawsey\BlackLiberationTheologyImages\rauschenbus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200832"/>
            <a:ext cx="4394103" cy="24669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Object 1"/>
          <p:cNvGraphicFramePr>
            <a:graphicFrameLocks noChangeAspect="1"/>
          </p:cNvGraphicFramePr>
          <p:nvPr>
            <p:extLst>
              <p:ext uri="{D42A27DB-BD31-4B8C-83A1-F6EECF244321}">
                <p14:modId xmlns:p14="http://schemas.microsoft.com/office/powerpoint/2010/main" val="648661657"/>
              </p:ext>
            </p:extLst>
          </p:nvPr>
        </p:nvGraphicFramePr>
        <p:xfrm>
          <a:off x="5257800" y="1603807"/>
          <a:ext cx="3140075" cy="4064000"/>
        </p:xfrm>
        <a:graphic>
          <a:graphicData uri="http://schemas.openxmlformats.org/presentationml/2006/ole">
            <mc:AlternateContent xmlns:mc="http://schemas.openxmlformats.org/markup-compatibility/2006">
              <mc:Choice xmlns:v="urn:schemas-microsoft-com:vml" Requires="v">
                <p:oleObj spid="_x0000_s2084" name="Acrobat Document" r:id="rId4" imgW="5829103" imgH="7543564" progId="AcroExch.Document.DC">
                  <p:embed/>
                </p:oleObj>
              </mc:Choice>
              <mc:Fallback>
                <p:oleObj name="Acrobat Document" r:id="rId4" imgW="5829103" imgH="7543564" progId="AcroExch.Document.DC">
                  <p:embed/>
                  <p:pic>
                    <p:nvPicPr>
                      <p:cNvPr id="0" name=""/>
                      <p:cNvPicPr/>
                      <p:nvPr/>
                    </p:nvPicPr>
                    <p:blipFill>
                      <a:blip r:embed="rId5"/>
                      <a:stretch>
                        <a:fillRect/>
                      </a:stretch>
                    </p:blipFill>
                    <p:spPr>
                      <a:xfrm>
                        <a:off x="5257800" y="1603807"/>
                        <a:ext cx="3140075" cy="4064000"/>
                      </a:xfrm>
                      <a:prstGeom prst="rect">
                        <a:avLst/>
                      </a:prstGeom>
                    </p:spPr>
                  </p:pic>
                </p:oleObj>
              </mc:Fallback>
            </mc:AlternateContent>
          </a:graphicData>
        </a:graphic>
      </p:graphicFrame>
    </p:spTree>
    <p:extLst>
      <p:ext uri="{BB962C8B-B14F-4D97-AF65-F5344CB8AC3E}">
        <p14:creationId xmlns:p14="http://schemas.microsoft.com/office/powerpoint/2010/main" val="3939504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Changing Stance of the Church</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endParaRPr lang="en-US" dirty="0"/>
          </a:p>
        </p:txBody>
      </p:sp>
      <p:pic>
        <p:nvPicPr>
          <p:cNvPr id="6146" name="Picture 2" descr="C:\Users\jmdawsey\BlackLiberationTheologyImages\bergoglio in soup kitche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833690"/>
            <a:ext cx="2905432" cy="3873908"/>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jmdawsey\BlackLiberationTheologyImages\Boffcharismandpow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827937"/>
            <a:ext cx="2291036" cy="343311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jmdawsey\BlackLiberationTheologyImages\francisIandgustavogutierrez.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3749" y="1833690"/>
            <a:ext cx="2895600" cy="2339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3808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Controversies with U.S. Government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endParaRPr lang="en-US" dirty="0"/>
          </a:p>
        </p:txBody>
      </p:sp>
      <p:pic>
        <p:nvPicPr>
          <p:cNvPr id="7170" name="Picture 2" descr="C:\Users\jmdawsey\BlackLiberationTheologyImages\blackliberationtheologycontrovers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3674" y="5022483"/>
            <a:ext cx="5036926" cy="150288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jmdawsey\BlackLiberationTheologyImages\blacklivesmat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0984" y="1447800"/>
            <a:ext cx="5081897" cy="3363023"/>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jmdawsey\BlackLiberationTheologyImages\castroandliberationtheologyoppositi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216" y="5120914"/>
            <a:ext cx="2804959" cy="1578791"/>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C:\Users\jmdawsey\BlackLiberationTheologyImages\contrawar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6220" y="3178281"/>
            <a:ext cx="2648953" cy="1698906"/>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C:\Users\jmdawsey\BlackLiberationTheologyImages\contrawar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161" y="1447800"/>
            <a:ext cx="2810403" cy="1578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8046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jmdawsey\BlackLiberationTheologyImages\hoover and k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509954"/>
            <a:ext cx="9572625" cy="5890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86489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Quick Bibliography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sz="2400" dirty="0" smtClean="0">
                <a:latin typeface="Times New Roman" panose="02020603050405020304" pitchFamily="18" charset="0"/>
                <a:cs typeface="Times New Roman" panose="02020603050405020304" pitchFamily="18" charset="0"/>
              </a:rPr>
              <a:t>Robert McAfee Brown, </a:t>
            </a:r>
            <a:r>
              <a:rPr lang="en-US" sz="2400" i="1" dirty="0" smtClean="0">
                <a:latin typeface="Times New Roman" panose="02020603050405020304" pitchFamily="18" charset="0"/>
                <a:cs typeface="Times New Roman" panose="02020603050405020304" pitchFamily="18" charset="0"/>
              </a:rPr>
              <a:t>Liberation Theology: An Introductory Guide </a:t>
            </a:r>
            <a:r>
              <a:rPr lang="en-US" sz="2400" dirty="0" smtClean="0">
                <a:latin typeface="Times New Roman" panose="02020603050405020304" pitchFamily="18" charset="0"/>
                <a:cs typeface="Times New Roman" panose="02020603050405020304" pitchFamily="18" charset="0"/>
              </a:rPr>
              <a:t>(Louisville, KY: Westminster/John Knox Press, 1993)</a:t>
            </a:r>
          </a:p>
          <a:p>
            <a:r>
              <a:rPr lang="en-US" sz="2400" dirty="0">
                <a:latin typeface="Times New Roman" panose="02020603050405020304" pitchFamily="18" charset="0"/>
                <a:cs typeface="Times New Roman" panose="02020603050405020304" pitchFamily="18" charset="0"/>
              </a:rPr>
              <a:t>James H. Cone, </a:t>
            </a:r>
            <a:r>
              <a:rPr lang="en-US" sz="2400" i="1" dirty="0">
                <a:latin typeface="Times New Roman" panose="02020603050405020304" pitchFamily="18" charset="0"/>
                <a:cs typeface="Times New Roman" panose="02020603050405020304" pitchFamily="18" charset="0"/>
              </a:rPr>
              <a:t>A Black Theology of Liber</a:t>
            </a:r>
            <a:r>
              <a:rPr lang="en-US" sz="2400" dirty="0">
                <a:latin typeface="Times New Roman" panose="02020603050405020304" pitchFamily="18" charset="0"/>
                <a:cs typeface="Times New Roman" panose="02020603050405020304" pitchFamily="18" charset="0"/>
              </a:rPr>
              <a:t>ation (Philadelphia, PA: J. B. Lippincott Co., 1970)</a:t>
            </a:r>
          </a:p>
          <a:p>
            <a:r>
              <a:rPr lang="en-US" sz="2400" dirty="0" smtClean="0">
                <a:latin typeface="Times New Roman" panose="02020603050405020304" pitchFamily="18" charset="0"/>
                <a:cs typeface="Times New Roman" panose="02020603050405020304" pitchFamily="18" charset="0"/>
              </a:rPr>
              <a:t>James H. Cone, </a:t>
            </a:r>
            <a:r>
              <a:rPr lang="en-US" sz="2400" i="1" dirty="0" smtClean="0">
                <a:latin typeface="Times New Roman" panose="02020603050405020304" pitchFamily="18" charset="0"/>
                <a:cs typeface="Times New Roman" panose="02020603050405020304" pitchFamily="18" charset="0"/>
              </a:rPr>
              <a:t>For My </a:t>
            </a:r>
            <a:r>
              <a:rPr lang="en-US" sz="2400" i="1" dirty="0" err="1" smtClean="0">
                <a:latin typeface="Times New Roman" panose="02020603050405020304" pitchFamily="18" charset="0"/>
                <a:cs typeface="Times New Roman" panose="02020603050405020304" pitchFamily="18" charset="0"/>
              </a:rPr>
              <a:t>People:Black</a:t>
            </a:r>
            <a:r>
              <a:rPr lang="en-US" sz="2400" i="1" dirty="0" smtClean="0">
                <a:latin typeface="Times New Roman" panose="02020603050405020304" pitchFamily="18" charset="0"/>
                <a:cs typeface="Times New Roman" panose="02020603050405020304" pitchFamily="18" charset="0"/>
              </a:rPr>
              <a:t> Theology and the Black Church</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Maryknoll</a:t>
            </a:r>
            <a:r>
              <a:rPr lang="en-US" sz="2400" dirty="0" smtClean="0">
                <a:latin typeface="Times New Roman" panose="02020603050405020304" pitchFamily="18" charset="0"/>
                <a:cs typeface="Times New Roman" panose="02020603050405020304" pitchFamily="18" charset="0"/>
              </a:rPr>
              <a:t>, NY: </a:t>
            </a:r>
            <a:r>
              <a:rPr lang="en-US" sz="2400" dirty="0" err="1" smtClean="0">
                <a:latin typeface="Times New Roman" panose="02020603050405020304" pitchFamily="18" charset="0"/>
                <a:cs typeface="Times New Roman" panose="02020603050405020304" pitchFamily="18" charset="0"/>
              </a:rPr>
              <a:t>Orbis</a:t>
            </a:r>
            <a:r>
              <a:rPr lang="en-US" sz="2400" dirty="0" smtClean="0">
                <a:latin typeface="Times New Roman" panose="02020603050405020304" pitchFamily="18" charset="0"/>
                <a:cs typeface="Times New Roman" panose="02020603050405020304" pitchFamily="18" charset="0"/>
              </a:rPr>
              <a:t>, 1984)</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James </a:t>
            </a:r>
            <a:r>
              <a:rPr lang="en-US" sz="2400" dirty="0">
                <a:latin typeface="Times New Roman" panose="02020603050405020304" pitchFamily="18" charset="0"/>
                <a:cs typeface="Times New Roman" panose="02020603050405020304" pitchFamily="18" charset="0"/>
              </a:rPr>
              <a:t>H. Cone, </a:t>
            </a:r>
            <a:r>
              <a:rPr lang="en-US" sz="2400" i="1" dirty="0">
                <a:latin typeface="Times New Roman" panose="02020603050405020304" pitchFamily="18" charset="0"/>
                <a:cs typeface="Times New Roman" panose="02020603050405020304" pitchFamily="18" charset="0"/>
              </a:rPr>
              <a:t>Risks of Faith: The Emergence of a Black Theology of Liberation, 1968-1998 </a:t>
            </a:r>
            <a:r>
              <a:rPr lang="en-US" sz="2400" dirty="0">
                <a:latin typeface="Times New Roman" panose="02020603050405020304" pitchFamily="18" charset="0"/>
                <a:cs typeface="Times New Roman" panose="02020603050405020304" pitchFamily="18" charset="0"/>
              </a:rPr>
              <a:t>(Boston: Beacon Press, 1999)</a:t>
            </a:r>
          </a:p>
          <a:p>
            <a:r>
              <a:rPr lang="en-US" sz="2400" dirty="0" err="1" smtClean="0">
                <a:latin typeface="Times New Roman" panose="02020603050405020304" pitchFamily="18" charset="0"/>
                <a:cs typeface="Times New Roman" panose="02020603050405020304" pitchFamily="18" charset="0"/>
              </a:rPr>
              <a:t>Grayraud</a:t>
            </a:r>
            <a:r>
              <a:rPr lang="en-US" sz="2400" dirty="0" smtClean="0">
                <a:latin typeface="Times New Roman" panose="02020603050405020304" pitchFamily="18" charset="0"/>
                <a:cs typeface="Times New Roman" panose="02020603050405020304" pitchFamily="18" charset="0"/>
              </a:rPr>
              <a:t> S. Wilmore and James H. Cone, eds., </a:t>
            </a:r>
            <a:r>
              <a:rPr lang="en-US" sz="2400" i="1" dirty="0" smtClean="0">
                <a:latin typeface="Times New Roman" panose="02020603050405020304" pitchFamily="18" charset="0"/>
                <a:cs typeface="Times New Roman" panose="02020603050405020304" pitchFamily="18" charset="0"/>
              </a:rPr>
              <a:t>Black Theology: A Documentary History, 1966-1979</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Maryknoll</a:t>
            </a:r>
            <a:r>
              <a:rPr lang="en-US" sz="2400" dirty="0" smtClean="0">
                <a:latin typeface="Times New Roman" panose="02020603050405020304" pitchFamily="18" charset="0"/>
                <a:cs typeface="Times New Roman" panose="02020603050405020304" pitchFamily="18" charset="0"/>
              </a:rPr>
              <a:t>, NY: </a:t>
            </a:r>
            <a:r>
              <a:rPr lang="en-US" sz="2400" dirty="0" err="1" smtClean="0">
                <a:latin typeface="Times New Roman" panose="02020603050405020304" pitchFamily="18" charset="0"/>
                <a:cs typeface="Times New Roman" panose="02020603050405020304" pitchFamily="18" charset="0"/>
              </a:rPr>
              <a:t>Orbis</a:t>
            </a:r>
            <a:r>
              <a:rPr lang="en-US" sz="2400" dirty="0" smtClean="0">
                <a:latin typeface="Times New Roman" panose="02020603050405020304" pitchFamily="18" charset="0"/>
                <a:cs typeface="Times New Roman" panose="02020603050405020304" pitchFamily="18" charset="0"/>
              </a:rPr>
              <a:t>, 1979)</a:t>
            </a:r>
          </a:p>
          <a:p>
            <a:endParaRPr lang="en-US" sz="2400" dirty="0" smtClean="0">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73494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2324</TotalTime>
  <Words>965</Words>
  <Application>Microsoft Office PowerPoint</Application>
  <PresentationFormat>On-screen Show (4:3)</PresentationFormat>
  <Paragraphs>136</Paragraphs>
  <Slides>66</Slides>
  <Notes>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66</vt:i4>
      </vt:variant>
    </vt:vector>
  </HeadingPairs>
  <TitlesOfParts>
    <vt:vector size="69" baseType="lpstr">
      <vt:lpstr>Office Theme</vt:lpstr>
      <vt:lpstr>Document</vt:lpstr>
      <vt:lpstr>Acrobat Document</vt:lpstr>
      <vt:lpstr>Black Liberation Theology</vt:lpstr>
      <vt:lpstr>Church and Society</vt:lpstr>
      <vt:lpstr>Mater et Magistra</vt:lpstr>
      <vt:lpstr>Christ Immersed in the World</vt:lpstr>
      <vt:lpstr>A New Way of Doing Theology What is theology?</vt:lpstr>
      <vt:lpstr>Theology as Praxis</vt:lpstr>
      <vt:lpstr>Late 1960s / Early 1970s</vt:lpstr>
      <vt:lpstr>The Time Was Right</vt:lpstr>
      <vt:lpstr>CELAM II and Gustavo Gutiérrez</vt:lpstr>
      <vt:lpstr>Civil Rights and James Cone</vt:lpstr>
      <vt:lpstr>Speak for Oppressed Peoples</vt:lpstr>
      <vt:lpstr>For African Americans Let’s Add</vt:lpstr>
      <vt:lpstr>A History of Fighting for Justice</vt:lpstr>
      <vt:lpstr>Questioning Whites’ Church History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Five Aspects of Liberation Theology</vt:lpstr>
      <vt:lpstr>1. The Christian’s Obligation</vt:lpstr>
      <vt:lpstr>PowerPoint Presentation</vt:lpstr>
      <vt:lpstr>2. Rediscovering the Bible</vt:lpstr>
      <vt:lpstr>PowerPoint Presentation</vt:lpstr>
      <vt:lpstr>PowerPoint Presentation</vt:lpstr>
      <vt:lpstr>PowerPoint Presentation</vt:lpstr>
      <vt:lpstr>3. Opting For the Oppressed</vt:lpstr>
      <vt:lpstr>4. Addressing Structural Sin</vt:lpstr>
      <vt:lpstr>PowerPoint Presentation</vt:lpstr>
      <vt:lpstr>PowerPoint Presentation</vt:lpstr>
      <vt:lpstr>Comparing Black and White Incomes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Education and Income</vt:lpstr>
      <vt:lpstr>PowerPoint Presentation</vt:lpstr>
      <vt:lpstr>5. Non-Violent Stance</vt:lpstr>
      <vt:lpstr>The Cost of Change</vt:lpstr>
      <vt:lpstr>“The Current Crisis in Race Relations”</vt:lpstr>
      <vt:lpstr>Social Gospel</vt:lpstr>
      <vt:lpstr>Changing Stance of the Church</vt:lpstr>
      <vt:lpstr>Controversies with U.S. Government</vt:lpstr>
      <vt:lpstr>PowerPoint Presentation</vt:lpstr>
      <vt:lpstr>Quick Bibliography</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Black Liberation Theology</dc:title>
  <dc:creator>Dawsey James M.</dc:creator>
  <cp:lastModifiedBy>Dawsey James M.</cp:lastModifiedBy>
  <cp:revision>125</cp:revision>
  <dcterms:created xsi:type="dcterms:W3CDTF">2016-12-04T06:01:30Z</dcterms:created>
  <dcterms:modified xsi:type="dcterms:W3CDTF">2017-02-19T02:32:33Z</dcterms:modified>
</cp:coreProperties>
</file>